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31"/>
  </p:notesMasterIdLst>
  <p:sldIdLst>
    <p:sldId id="767" r:id="rId4"/>
    <p:sldId id="788" r:id="rId5"/>
    <p:sldId id="780" r:id="rId6"/>
    <p:sldId id="869" r:id="rId7"/>
    <p:sldId id="870" r:id="rId8"/>
    <p:sldId id="836" r:id="rId9"/>
    <p:sldId id="736" r:id="rId10"/>
    <p:sldId id="877" r:id="rId11"/>
    <p:sldId id="859" r:id="rId12"/>
    <p:sldId id="796" r:id="rId13"/>
    <p:sldId id="853" r:id="rId14"/>
    <p:sldId id="837" r:id="rId15"/>
    <p:sldId id="841" r:id="rId16"/>
    <p:sldId id="852" r:id="rId17"/>
    <p:sldId id="886" r:id="rId18"/>
    <p:sldId id="855" r:id="rId19"/>
    <p:sldId id="876" r:id="rId20"/>
    <p:sldId id="890" r:id="rId21"/>
    <p:sldId id="887" r:id="rId22"/>
    <p:sldId id="891" r:id="rId23"/>
    <p:sldId id="892" r:id="rId24"/>
    <p:sldId id="893" r:id="rId25"/>
    <p:sldId id="894" r:id="rId26"/>
    <p:sldId id="896" r:id="rId27"/>
    <p:sldId id="895" r:id="rId28"/>
    <p:sldId id="868" r:id="rId29"/>
    <p:sldId id="86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543066-AC25-8941-D696-935CBF8D870D}" name="Lawrence, Grace" initials="LG" userId="S::grace.lawrence@commerce.nc.gov::ab4759a4-2696-4c2d-b318-5c43538a0402" providerId="AD"/>
  <p188:author id="{E1EBAEE5-BAE5-F6B4-7BC6-843F05DA03BF}" name="McRae, David H" initials="MDH" userId="S::david.mcrae@commerce.nc.gov::5b7b53ba-cb7d-4a3d-bb32-411f907172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6A3D6C-F9F0-4F34-A48A-CD1C7A905F3F}" v="37" dt="2025-01-27T02:08:40.2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870" autoAdjust="0"/>
  </p:normalViewPr>
  <p:slideViewPr>
    <p:cSldViewPr snapToGrid="0">
      <p:cViewPr varScale="1">
        <p:scale>
          <a:sx n="63" d="100"/>
          <a:sy n="63" d="100"/>
        </p:scale>
        <p:origin x="23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egelen, Bruce" userId="a1b3bd5d-153f-4b7b-957d-38a34e2bbe6d" providerId="ADAL" clId="{306A3D6C-F9F0-4F34-A48A-CD1C7A905F3F}"/>
    <pc:docChg chg="undo redo custSel addSld delSld modSld">
      <pc:chgData name="Naegelen, Bruce" userId="a1b3bd5d-153f-4b7b-957d-38a34e2bbe6d" providerId="ADAL" clId="{306A3D6C-F9F0-4F34-A48A-CD1C7A905F3F}" dt="2025-01-27T02:18:59.316" v="2874" actId="20577"/>
      <pc:docMkLst>
        <pc:docMk/>
      </pc:docMkLst>
      <pc:sldChg chg="modSp mod modNotesTx">
        <pc:chgData name="Naegelen, Bruce" userId="a1b3bd5d-153f-4b7b-957d-38a34e2bbe6d" providerId="ADAL" clId="{306A3D6C-F9F0-4F34-A48A-CD1C7A905F3F}" dt="2025-01-23T19:49:35.611" v="219" actId="20577"/>
        <pc:sldMkLst>
          <pc:docMk/>
          <pc:sldMk cId="1356587966" sldId="736"/>
        </pc:sldMkLst>
        <pc:spChg chg="mod">
          <ac:chgData name="Naegelen, Bruce" userId="a1b3bd5d-153f-4b7b-957d-38a34e2bbe6d" providerId="ADAL" clId="{306A3D6C-F9F0-4F34-A48A-CD1C7A905F3F}" dt="2025-01-23T19:49:35.611" v="219" actId="20577"/>
          <ac:spMkLst>
            <pc:docMk/>
            <pc:sldMk cId="1356587966" sldId="736"/>
            <ac:spMk id="4" creationId="{EA0940C2-C214-D3F8-ED7A-B312C9478D48}"/>
          </ac:spMkLst>
        </pc:spChg>
      </pc:sldChg>
      <pc:sldChg chg="modSp mod modNotesTx">
        <pc:chgData name="Naegelen, Bruce" userId="a1b3bd5d-153f-4b7b-957d-38a34e2bbe6d" providerId="ADAL" clId="{306A3D6C-F9F0-4F34-A48A-CD1C7A905F3F}" dt="2025-01-23T19:30:47.293" v="19" actId="20577"/>
        <pc:sldMkLst>
          <pc:docMk/>
          <pc:sldMk cId="3664648016" sldId="767"/>
        </pc:sldMkLst>
        <pc:spChg chg="mod">
          <ac:chgData name="Naegelen, Bruce" userId="a1b3bd5d-153f-4b7b-957d-38a34e2bbe6d" providerId="ADAL" clId="{306A3D6C-F9F0-4F34-A48A-CD1C7A905F3F}" dt="2025-01-23T19:30:34.667" v="4" actId="20577"/>
          <ac:spMkLst>
            <pc:docMk/>
            <pc:sldMk cId="3664648016" sldId="767"/>
            <ac:spMk id="6" creationId="{A95CBD12-D89D-4C57-B396-953D982C58EB}"/>
          </ac:spMkLst>
        </pc:spChg>
      </pc:sldChg>
      <pc:sldChg chg="modNotesTx">
        <pc:chgData name="Naegelen, Bruce" userId="a1b3bd5d-153f-4b7b-957d-38a34e2bbe6d" providerId="ADAL" clId="{306A3D6C-F9F0-4F34-A48A-CD1C7A905F3F}" dt="2025-01-23T19:35:50.227" v="45" actId="33524"/>
        <pc:sldMkLst>
          <pc:docMk/>
          <pc:sldMk cId="3113886589" sldId="788"/>
        </pc:sldMkLst>
      </pc:sldChg>
      <pc:sldChg chg="modSp mod modNotesTx">
        <pc:chgData name="Naegelen, Bruce" userId="a1b3bd5d-153f-4b7b-957d-38a34e2bbe6d" providerId="ADAL" clId="{306A3D6C-F9F0-4F34-A48A-CD1C7A905F3F}" dt="2025-01-23T20:20:09.578" v="860" actId="20577"/>
        <pc:sldMkLst>
          <pc:docMk/>
          <pc:sldMk cId="483478170" sldId="796"/>
        </pc:sldMkLst>
        <pc:spChg chg="mod">
          <ac:chgData name="Naegelen, Bruce" userId="a1b3bd5d-153f-4b7b-957d-38a34e2bbe6d" providerId="ADAL" clId="{306A3D6C-F9F0-4F34-A48A-CD1C7A905F3F}" dt="2025-01-23T20:13:29.235" v="854" actId="20577"/>
          <ac:spMkLst>
            <pc:docMk/>
            <pc:sldMk cId="483478170" sldId="796"/>
            <ac:spMk id="3" creationId="{6EA75672-0CCA-BBF5-110D-24819705D3B8}"/>
          </ac:spMkLst>
        </pc:spChg>
      </pc:sldChg>
      <pc:sldChg chg="modSp mod">
        <pc:chgData name="Naegelen, Bruce" userId="a1b3bd5d-153f-4b7b-957d-38a34e2bbe6d" providerId="ADAL" clId="{306A3D6C-F9F0-4F34-A48A-CD1C7A905F3F}" dt="2025-01-23T19:36:28.569" v="50" actId="20577"/>
        <pc:sldMkLst>
          <pc:docMk/>
          <pc:sldMk cId="712314398" sldId="836"/>
        </pc:sldMkLst>
        <pc:spChg chg="mod">
          <ac:chgData name="Naegelen, Bruce" userId="a1b3bd5d-153f-4b7b-957d-38a34e2bbe6d" providerId="ADAL" clId="{306A3D6C-F9F0-4F34-A48A-CD1C7A905F3F}" dt="2025-01-23T19:36:28.569" v="50" actId="20577"/>
          <ac:spMkLst>
            <pc:docMk/>
            <pc:sldMk cId="712314398" sldId="836"/>
            <ac:spMk id="3" creationId="{6EA75672-0CCA-BBF5-110D-24819705D3B8}"/>
          </ac:spMkLst>
        </pc:spChg>
      </pc:sldChg>
      <pc:sldChg chg="modSp mod modNotesTx">
        <pc:chgData name="Naegelen, Bruce" userId="a1b3bd5d-153f-4b7b-957d-38a34e2bbe6d" providerId="ADAL" clId="{306A3D6C-F9F0-4F34-A48A-CD1C7A905F3F}" dt="2025-01-27T00:36:51.143" v="1398" actId="20577"/>
        <pc:sldMkLst>
          <pc:docMk/>
          <pc:sldMk cId="3157789955" sldId="837"/>
        </pc:sldMkLst>
        <pc:spChg chg="mod">
          <ac:chgData name="Naegelen, Bruce" userId="a1b3bd5d-153f-4b7b-957d-38a34e2bbe6d" providerId="ADAL" clId="{306A3D6C-F9F0-4F34-A48A-CD1C7A905F3F}" dt="2025-01-26T22:06:34.780" v="869" actId="20577"/>
          <ac:spMkLst>
            <pc:docMk/>
            <pc:sldMk cId="3157789955" sldId="837"/>
            <ac:spMk id="3" creationId="{6EA75672-0CCA-BBF5-110D-24819705D3B8}"/>
          </ac:spMkLst>
        </pc:spChg>
      </pc:sldChg>
      <pc:sldChg chg="modSp mod modNotesTx">
        <pc:chgData name="Naegelen, Bruce" userId="a1b3bd5d-153f-4b7b-957d-38a34e2bbe6d" providerId="ADAL" clId="{306A3D6C-F9F0-4F34-A48A-CD1C7A905F3F}" dt="2025-01-26T22:12:15.229" v="876" actId="255"/>
        <pc:sldMkLst>
          <pc:docMk/>
          <pc:sldMk cId="1338294888" sldId="841"/>
        </pc:sldMkLst>
        <pc:graphicFrameChg chg="mod modGraphic">
          <ac:chgData name="Naegelen, Bruce" userId="a1b3bd5d-153f-4b7b-957d-38a34e2bbe6d" providerId="ADAL" clId="{306A3D6C-F9F0-4F34-A48A-CD1C7A905F3F}" dt="2025-01-26T22:09:01.340" v="872" actId="255"/>
          <ac:graphicFrameMkLst>
            <pc:docMk/>
            <pc:sldMk cId="1338294888" sldId="841"/>
            <ac:graphicFrameMk id="3" creationId="{72E93C93-A355-F04D-C5AF-878170350D15}"/>
          </ac:graphicFrameMkLst>
        </pc:graphicFrameChg>
      </pc:sldChg>
      <pc:sldChg chg="modSp mod">
        <pc:chgData name="Naegelen, Bruce" userId="a1b3bd5d-153f-4b7b-957d-38a34e2bbe6d" providerId="ADAL" clId="{306A3D6C-F9F0-4F34-A48A-CD1C7A905F3F}" dt="2025-01-26T22:13:26.082" v="881" actId="20577"/>
        <pc:sldMkLst>
          <pc:docMk/>
          <pc:sldMk cId="1565516924" sldId="852"/>
        </pc:sldMkLst>
        <pc:spChg chg="mod">
          <ac:chgData name="Naegelen, Bruce" userId="a1b3bd5d-153f-4b7b-957d-38a34e2bbe6d" providerId="ADAL" clId="{306A3D6C-F9F0-4F34-A48A-CD1C7A905F3F}" dt="2025-01-26T22:13:26.082" v="881" actId="20577"/>
          <ac:spMkLst>
            <pc:docMk/>
            <pc:sldMk cId="1565516924" sldId="852"/>
            <ac:spMk id="3" creationId="{6EA75672-0CCA-BBF5-110D-24819705D3B8}"/>
          </ac:spMkLst>
        </pc:spChg>
      </pc:sldChg>
      <pc:sldChg chg="modSp mod modNotesTx">
        <pc:chgData name="Naegelen, Bruce" userId="a1b3bd5d-153f-4b7b-957d-38a34e2bbe6d" providerId="ADAL" clId="{306A3D6C-F9F0-4F34-A48A-CD1C7A905F3F}" dt="2025-01-23T20:21:10.767" v="864" actId="6549"/>
        <pc:sldMkLst>
          <pc:docMk/>
          <pc:sldMk cId="442180289" sldId="853"/>
        </pc:sldMkLst>
        <pc:picChg chg="mod">
          <ac:chgData name="Naegelen, Bruce" userId="a1b3bd5d-153f-4b7b-957d-38a34e2bbe6d" providerId="ADAL" clId="{306A3D6C-F9F0-4F34-A48A-CD1C7A905F3F}" dt="2025-01-23T20:20:54.569" v="863" actId="14100"/>
          <ac:picMkLst>
            <pc:docMk/>
            <pc:sldMk cId="442180289" sldId="853"/>
            <ac:picMk id="3" creationId="{0FD5F8F7-ECBC-3A71-EC3A-52A46FE83719}"/>
          </ac:picMkLst>
        </pc:picChg>
      </pc:sldChg>
      <pc:sldChg chg="modSp mod">
        <pc:chgData name="Naegelen, Bruce" userId="a1b3bd5d-153f-4b7b-957d-38a34e2bbe6d" providerId="ADAL" clId="{306A3D6C-F9F0-4F34-A48A-CD1C7A905F3F}" dt="2025-01-27T00:25:05.530" v="1276" actId="20577"/>
        <pc:sldMkLst>
          <pc:docMk/>
          <pc:sldMk cId="4182672798" sldId="855"/>
        </pc:sldMkLst>
        <pc:graphicFrameChg chg="mod modGraphic">
          <ac:chgData name="Naegelen, Bruce" userId="a1b3bd5d-153f-4b7b-957d-38a34e2bbe6d" providerId="ADAL" clId="{306A3D6C-F9F0-4F34-A48A-CD1C7A905F3F}" dt="2025-01-27T00:25:05.530" v="1276" actId="20577"/>
          <ac:graphicFrameMkLst>
            <pc:docMk/>
            <pc:sldMk cId="4182672798" sldId="855"/>
            <ac:graphicFrameMk id="3" creationId="{72E93C93-A355-F04D-C5AF-878170350D15}"/>
          </ac:graphicFrameMkLst>
        </pc:graphicFrameChg>
      </pc:sldChg>
      <pc:sldChg chg="modSp mod modNotesTx">
        <pc:chgData name="Naegelen, Bruce" userId="a1b3bd5d-153f-4b7b-957d-38a34e2bbe6d" providerId="ADAL" clId="{306A3D6C-F9F0-4F34-A48A-CD1C7A905F3F}" dt="2025-01-23T20:13:19.467" v="849" actId="6549"/>
        <pc:sldMkLst>
          <pc:docMk/>
          <pc:sldMk cId="3357886627" sldId="859"/>
        </pc:sldMkLst>
        <pc:spChg chg="mod">
          <ac:chgData name="Naegelen, Bruce" userId="a1b3bd5d-153f-4b7b-957d-38a34e2bbe6d" providerId="ADAL" clId="{306A3D6C-F9F0-4F34-A48A-CD1C7A905F3F}" dt="2025-01-23T19:59:52.865" v="440" actId="6549"/>
          <ac:spMkLst>
            <pc:docMk/>
            <pc:sldMk cId="3357886627" sldId="859"/>
            <ac:spMk id="4" creationId="{EA0940C2-C214-D3F8-ED7A-B312C9478D48}"/>
          </ac:spMkLst>
        </pc:spChg>
      </pc:sldChg>
      <pc:sldChg chg="modNotesTx">
        <pc:chgData name="Naegelen, Bruce" userId="a1b3bd5d-153f-4b7b-957d-38a34e2bbe6d" providerId="ADAL" clId="{306A3D6C-F9F0-4F34-A48A-CD1C7A905F3F}" dt="2025-01-27T01:08:41.955" v="1408" actId="20577"/>
        <pc:sldMkLst>
          <pc:docMk/>
          <pc:sldMk cId="1486619978" sldId="868"/>
        </pc:sldMkLst>
      </pc:sldChg>
      <pc:sldChg chg="modSp mod">
        <pc:chgData name="Naegelen, Bruce" userId="a1b3bd5d-153f-4b7b-957d-38a34e2bbe6d" providerId="ADAL" clId="{306A3D6C-F9F0-4F34-A48A-CD1C7A905F3F}" dt="2025-01-26T22:39:15.778" v="1176" actId="6549"/>
        <pc:sldMkLst>
          <pc:docMk/>
          <pc:sldMk cId="316205565" sldId="876"/>
        </pc:sldMkLst>
        <pc:spChg chg="mod">
          <ac:chgData name="Naegelen, Bruce" userId="a1b3bd5d-153f-4b7b-957d-38a34e2bbe6d" providerId="ADAL" clId="{306A3D6C-F9F0-4F34-A48A-CD1C7A905F3F}" dt="2025-01-26T22:17:58.944" v="937" actId="20577"/>
          <ac:spMkLst>
            <pc:docMk/>
            <pc:sldMk cId="316205565" sldId="876"/>
            <ac:spMk id="2" creationId="{BAF39001-ABDC-21EF-591D-A893E83294B9}"/>
          </ac:spMkLst>
        </pc:spChg>
        <pc:graphicFrameChg chg="mod modGraphic">
          <ac:chgData name="Naegelen, Bruce" userId="a1b3bd5d-153f-4b7b-957d-38a34e2bbe6d" providerId="ADAL" clId="{306A3D6C-F9F0-4F34-A48A-CD1C7A905F3F}" dt="2025-01-26T22:39:15.778" v="1176" actId="6549"/>
          <ac:graphicFrameMkLst>
            <pc:docMk/>
            <pc:sldMk cId="316205565" sldId="876"/>
            <ac:graphicFrameMk id="3" creationId="{72E93C93-A355-F04D-C5AF-878170350D15}"/>
          </ac:graphicFrameMkLst>
        </pc:graphicFrameChg>
      </pc:sldChg>
      <pc:sldChg chg="modSp mod modNotesTx">
        <pc:chgData name="Naegelen, Bruce" userId="a1b3bd5d-153f-4b7b-957d-38a34e2bbe6d" providerId="ADAL" clId="{306A3D6C-F9F0-4F34-A48A-CD1C7A905F3F}" dt="2025-01-23T20:06:04.226" v="443" actId="20577"/>
        <pc:sldMkLst>
          <pc:docMk/>
          <pc:sldMk cId="2402342917" sldId="877"/>
        </pc:sldMkLst>
        <pc:spChg chg="mod">
          <ac:chgData name="Naegelen, Bruce" userId="a1b3bd5d-153f-4b7b-957d-38a34e2bbe6d" providerId="ADAL" clId="{306A3D6C-F9F0-4F34-A48A-CD1C7A905F3F}" dt="2025-01-23T20:05:49.158" v="441" actId="6549"/>
          <ac:spMkLst>
            <pc:docMk/>
            <pc:sldMk cId="2402342917" sldId="877"/>
            <ac:spMk id="4" creationId="{EA0940C2-C214-D3F8-ED7A-B312C9478D48}"/>
          </ac:spMkLst>
        </pc:spChg>
      </pc:sldChg>
      <pc:sldChg chg="modNotesTx">
        <pc:chgData name="Naegelen, Bruce" userId="a1b3bd5d-153f-4b7b-957d-38a34e2bbe6d" providerId="ADAL" clId="{306A3D6C-F9F0-4F34-A48A-CD1C7A905F3F}" dt="2025-01-27T00:37:08.485" v="1399" actId="6549"/>
        <pc:sldMkLst>
          <pc:docMk/>
          <pc:sldMk cId="1506699850" sldId="886"/>
        </pc:sldMkLst>
      </pc:sldChg>
      <pc:sldChg chg="modSp mod">
        <pc:chgData name="Naegelen, Bruce" userId="a1b3bd5d-153f-4b7b-957d-38a34e2bbe6d" providerId="ADAL" clId="{306A3D6C-F9F0-4F34-A48A-CD1C7A905F3F}" dt="2025-01-26T22:39:04.341" v="1174" actId="6549"/>
        <pc:sldMkLst>
          <pc:docMk/>
          <pc:sldMk cId="4152775707" sldId="887"/>
        </pc:sldMkLst>
        <pc:spChg chg="mod">
          <ac:chgData name="Naegelen, Bruce" userId="a1b3bd5d-153f-4b7b-957d-38a34e2bbe6d" providerId="ADAL" clId="{306A3D6C-F9F0-4F34-A48A-CD1C7A905F3F}" dt="2025-01-26T22:28:27.385" v="1024" actId="14100"/>
          <ac:spMkLst>
            <pc:docMk/>
            <pc:sldMk cId="4152775707" sldId="887"/>
            <ac:spMk id="2" creationId="{AE20C7E3-7997-6245-FE16-FA834D0B64C4}"/>
          </ac:spMkLst>
        </pc:spChg>
        <pc:graphicFrameChg chg="mod modGraphic">
          <ac:chgData name="Naegelen, Bruce" userId="a1b3bd5d-153f-4b7b-957d-38a34e2bbe6d" providerId="ADAL" clId="{306A3D6C-F9F0-4F34-A48A-CD1C7A905F3F}" dt="2025-01-26T22:39:04.341" v="1174" actId="6549"/>
          <ac:graphicFrameMkLst>
            <pc:docMk/>
            <pc:sldMk cId="4152775707" sldId="887"/>
            <ac:graphicFrameMk id="3" creationId="{0D19F3AB-0606-E89B-9CDE-C48B7111E781}"/>
          </ac:graphicFrameMkLst>
        </pc:graphicFrameChg>
      </pc:sldChg>
      <pc:sldChg chg="modSp del mod">
        <pc:chgData name="Naegelen, Bruce" userId="a1b3bd5d-153f-4b7b-957d-38a34e2bbe6d" providerId="ADAL" clId="{306A3D6C-F9F0-4F34-A48A-CD1C7A905F3F}" dt="2025-01-26T22:35:00.510" v="1128" actId="2696"/>
        <pc:sldMkLst>
          <pc:docMk/>
          <pc:sldMk cId="2830610687" sldId="888"/>
        </pc:sldMkLst>
        <pc:spChg chg="mod">
          <ac:chgData name="Naegelen, Bruce" userId="a1b3bd5d-153f-4b7b-957d-38a34e2bbe6d" providerId="ADAL" clId="{306A3D6C-F9F0-4F34-A48A-CD1C7A905F3F}" dt="2025-01-26T22:34:46.390" v="1127" actId="20577"/>
          <ac:spMkLst>
            <pc:docMk/>
            <pc:sldMk cId="2830610687" sldId="888"/>
            <ac:spMk id="2" creationId="{3DCA3CBA-B9BD-145D-BC9F-D9E4941B161D}"/>
          </ac:spMkLst>
        </pc:spChg>
      </pc:sldChg>
      <pc:sldChg chg="modSp mod">
        <pc:chgData name="Naegelen, Bruce" userId="a1b3bd5d-153f-4b7b-957d-38a34e2bbe6d" providerId="ADAL" clId="{306A3D6C-F9F0-4F34-A48A-CD1C7A905F3F}" dt="2025-01-26T22:39:09.431" v="1175" actId="6549"/>
        <pc:sldMkLst>
          <pc:docMk/>
          <pc:sldMk cId="2676382713" sldId="890"/>
        </pc:sldMkLst>
        <pc:spChg chg="mod">
          <ac:chgData name="Naegelen, Bruce" userId="a1b3bd5d-153f-4b7b-957d-38a34e2bbe6d" providerId="ADAL" clId="{306A3D6C-F9F0-4F34-A48A-CD1C7A905F3F}" dt="2025-01-26T22:24:28.107" v="1010"/>
          <ac:spMkLst>
            <pc:docMk/>
            <pc:sldMk cId="2676382713" sldId="890"/>
            <ac:spMk id="2" creationId="{692B0633-7E0D-26F1-FB29-17333817DE7F}"/>
          </ac:spMkLst>
        </pc:spChg>
        <pc:graphicFrameChg chg="mod modGraphic">
          <ac:chgData name="Naegelen, Bruce" userId="a1b3bd5d-153f-4b7b-957d-38a34e2bbe6d" providerId="ADAL" clId="{306A3D6C-F9F0-4F34-A48A-CD1C7A905F3F}" dt="2025-01-26T22:39:09.431" v="1175" actId="6549"/>
          <ac:graphicFrameMkLst>
            <pc:docMk/>
            <pc:sldMk cId="2676382713" sldId="890"/>
            <ac:graphicFrameMk id="3" creationId="{45DF03E2-0744-C796-BF20-FF9BFF3AD592}"/>
          </ac:graphicFrameMkLst>
        </pc:graphicFrameChg>
      </pc:sldChg>
      <pc:sldChg chg="del">
        <pc:chgData name="Naegelen, Bruce" userId="a1b3bd5d-153f-4b7b-957d-38a34e2bbe6d" providerId="ADAL" clId="{306A3D6C-F9F0-4F34-A48A-CD1C7A905F3F}" dt="2025-01-26T22:35:00.510" v="1128" actId="2696"/>
        <pc:sldMkLst>
          <pc:docMk/>
          <pc:sldMk cId="585136714" sldId="891"/>
        </pc:sldMkLst>
      </pc:sldChg>
      <pc:sldChg chg="modSp add mod">
        <pc:chgData name="Naegelen, Bruce" userId="a1b3bd5d-153f-4b7b-957d-38a34e2bbe6d" providerId="ADAL" clId="{306A3D6C-F9F0-4F34-A48A-CD1C7A905F3F}" dt="2025-01-26T22:38:53.797" v="1171" actId="6549"/>
        <pc:sldMkLst>
          <pc:docMk/>
          <pc:sldMk cId="3852545309" sldId="891"/>
        </pc:sldMkLst>
        <pc:graphicFrameChg chg="mod modGraphic">
          <ac:chgData name="Naegelen, Bruce" userId="a1b3bd5d-153f-4b7b-957d-38a34e2bbe6d" providerId="ADAL" clId="{306A3D6C-F9F0-4F34-A48A-CD1C7A905F3F}" dt="2025-01-26T22:38:53.797" v="1171" actId="6549"/>
          <ac:graphicFrameMkLst>
            <pc:docMk/>
            <pc:sldMk cId="3852545309" sldId="891"/>
            <ac:graphicFrameMk id="3" creationId="{F386E785-09C0-8322-D200-415D4F2C2551}"/>
          </ac:graphicFrameMkLst>
        </pc:graphicFrameChg>
      </pc:sldChg>
      <pc:sldChg chg="del">
        <pc:chgData name="Naegelen, Bruce" userId="a1b3bd5d-153f-4b7b-957d-38a34e2bbe6d" providerId="ADAL" clId="{306A3D6C-F9F0-4F34-A48A-CD1C7A905F3F}" dt="2025-01-26T22:35:00.510" v="1128" actId="2696"/>
        <pc:sldMkLst>
          <pc:docMk/>
          <pc:sldMk cId="300427197" sldId="892"/>
        </pc:sldMkLst>
      </pc:sldChg>
      <pc:sldChg chg="modSp add mod">
        <pc:chgData name="Naegelen, Bruce" userId="a1b3bd5d-153f-4b7b-957d-38a34e2bbe6d" providerId="ADAL" clId="{306A3D6C-F9F0-4F34-A48A-CD1C7A905F3F}" dt="2025-01-27T00:28:52.877" v="1388" actId="20577"/>
        <pc:sldMkLst>
          <pc:docMk/>
          <pc:sldMk cId="3282871670" sldId="892"/>
        </pc:sldMkLst>
        <pc:spChg chg="mod">
          <ac:chgData name="Naegelen, Bruce" userId="a1b3bd5d-153f-4b7b-957d-38a34e2bbe6d" providerId="ADAL" clId="{306A3D6C-F9F0-4F34-A48A-CD1C7A905F3F}" dt="2025-01-27T00:28:16.877" v="1318" actId="20577"/>
          <ac:spMkLst>
            <pc:docMk/>
            <pc:sldMk cId="3282871670" sldId="892"/>
            <ac:spMk id="2" creationId="{5722F955-4339-557B-8D27-2922FEC520D5}"/>
          </ac:spMkLst>
        </pc:spChg>
        <pc:graphicFrameChg chg="mod modGraphic">
          <ac:chgData name="Naegelen, Bruce" userId="a1b3bd5d-153f-4b7b-957d-38a34e2bbe6d" providerId="ADAL" clId="{306A3D6C-F9F0-4F34-A48A-CD1C7A905F3F}" dt="2025-01-27T00:28:52.877" v="1388" actId="20577"/>
          <ac:graphicFrameMkLst>
            <pc:docMk/>
            <pc:sldMk cId="3282871670" sldId="892"/>
            <ac:graphicFrameMk id="3" creationId="{922F963B-3A2F-8EE5-4775-0E282575CA6D}"/>
          </ac:graphicFrameMkLst>
        </pc:graphicFrameChg>
      </pc:sldChg>
      <pc:sldChg chg="modSp add mod">
        <pc:chgData name="Naegelen, Bruce" userId="a1b3bd5d-153f-4b7b-957d-38a34e2bbe6d" providerId="ADAL" clId="{306A3D6C-F9F0-4F34-A48A-CD1C7A905F3F}" dt="2025-01-27T00:32:29.671" v="1389"/>
        <pc:sldMkLst>
          <pc:docMk/>
          <pc:sldMk cId="1697466762" sldId="893"/>
        </pc:sldMkLst>
        <pc:spChg chg="mod">
          <ac:chgData name="Naegelen, Bruce" userId="a1b3bd5d-153f-4b7b-957d-38a34e2bbe6d" providerId="ADAL" clId="{306A3D6C-F9F0-4F34-A48A-CD1C7A905F3F}" dt="2025-01-27T00:32:29.671" v="1389"/>
          <ac:spMkLst>
            <pc:docMk/>
            <pc:sldMk cId="1697466762" sldId="893"/>
            <ac:spMk id="2" creationId="{B2D8303E-4708-E923-373B-D912A870B859}"/>
          </ac:spMkLst>
        </pc:spChg>
        <pc:graphicFrameChg chg="mod modGraphic">
          <ac:chgData name="Naegelen, Bruce" userId="a1b3bd5d-153f-4b7b-957d-38a34e2bbe6d" providerId="ADAL" clId="{306A3D6C-F9F0-4F34-A48A-CD1C7A905F3F}" dt="2025-01-26T22:50:02.855" v="1229" actId="255"/>
          <ac:graphicFrameMkLst>
            <pc:docMk/>
            <pc:sldMk cId="1697466762" sldId="893"/>
            <ac:graphicFrameMk id="3" creationId="{BB769DEE-421C-E851-AD50-EA70AAC7A1C9}"/>
          </ac:graphicFrameMkLst>
        </pc:graphicFrameChg>
      </pc:sldChg>
      <pc:sldChg chg="modSp add mod">
        <pc:chgData name="Naegelen, Bruce" userId="a1b3bd5d-153f-4b7b-957d-38a34e2bbe6d" providerId="ADAL" clId="{306A3D6C-F9F0-4F34-A48A-CD1C7A905F3F}" dt="2025-01-27T00:33:19.683" v="1390" actId="20577"/>
        <pc:sldMkLst>
          <pc:docMk/>
          <pc:sldMk cId="1355216761" sldId="894"/>
        </pc:sldMkLst>
        <pc:spChg chg="mod">
          <ac:chgData name="Naegelen, Bruce" userId="a1b3bd5d-153f-4b7b-957d-38a34e2bbe6d" providerId="ADAL" clId="{306A3D6C-F9F0-4F34-A48A-CD1C7A905F3F}" dt="2025-01-27T00:33:19.683" v="1390" actId="20577"/>
          <ac:spMkLst>
            <pc:docMk/>
            <pc:sldMk cId="1355216761" sldId="894"/>
            <ac:spMk id="2" creationId="{3F15873C-F0D7-1F13-FF79-69FF669B9786}"/>
          </ac:spMkLst>
        </pc:spChg>
        <pc:graphicFrameChg chg="mod modGraphic">
          <ac:chgData name="Naegelen, Bruce" userId="a1b3bd5d-153f-4b7b-957d-38a34e2bbe6d" providerId="ADAL" clId="{306A3D6C-F9F0-4F34-A48A-CD1C7A905F3F}" dt="2025-01-26T22:53:47.920" v="1265" actId="255"/>
          <ac:graphicFrameMkLst>
            <pc:docMk/>
            <pc:sldMk cId="1355216761" sldId="894"/>
            <ac:graphicFrameMk id="3" creationId="{2BCAE752-1C71-7FB8-DBCA-4437732D89FA}"/>
          </ac:graphicFrameMkLst>
        </pc:graphicFrameChg>
      </pc:sldChg>
      <pc:sldChg chg="addSp delSp modSp new mod modNotesTx">
        <pc:chgData name="Naegelen, Bruce" userId="a1b3bd5d-153f-4b7b-957d-38a34e2bbe6d" providerId="ADAL" clId="{306A3D6C-F9F0-4F34-A48A-CD1C7A905F3F}" dt="2025-01-27T02:18:59.316" v="2874" actId="20577"/>
        <pc:sldMkLst>
          <pc:docMk/>
          <pc:sldMk cId="3962709974" sldId="895"/>
        </pc:sldMkLst>
        <pc:spChg chg="del">
          <ac:chgData name="Naegelen, Bruce" userId="a1b3bd5d-153f-4b7b-957d-38a34e2bbe6d" providerId="ADAL" clId="{306A3D6C-F9F0-4F34-A48A-CD1C7A905F3F}" dt="2025-01-27T01:15:34.226" v="1415" actId="21"/>
          <ac:spMkLst>
            <pc:docMk/>
            <pc:sldMk cId="3962709974" sldId="895"/>
            <ac:spMk id="2" creationId="{7933E96A-DEBF-4CAF-B96B-B5A1762BFB1D}"/>
          </ac:spMkLst>
        </pc:spChg>
        <pc:spChg chg="del">
          <ac:chgData name="Naegelen, Bruce" userId="a1b3bd5d-153f-4b7b-957d-38a34e2bbe6d" providerId="ADAL" clId="{306A3D6C-F9F0-4F34-A48A-CD1C7A905F3F}" dt="2025-01-27T01:15:18.365" v="1410" actId="931"/>
          <ac:spMkLst>
            <pc:docMk/>
            <pc:sldMk cId="3962709974" sldId="895"/>
            <ac:spMk id="3" creationId="{3927112A-FD9E-30C8-34AA-2B10A7240314}"/>
          </ac:spMkLst>
        </pc:spChg>
        <pc:picChg chg="add mod">
          <ac:chgData name="Naegelen, Bruce" userId="a1b3bd5d-153f-4b7b-957d-38a34e2bbe6d" providerId="ADAL" clId="{306A3D6C-F9F0-4F34-A48A-CD1C7A905F3F}" dt="2025-01-27T01:15:49.533" v="1417" actId="14100"/>
          <ac:picMkLst>
            <pc:docMk/>
            <pc:sldMk cId="3962709974" sldId="895"/>
            <ac:picMk id="5" creationId="{49A5505B-145A-06FF-366D-8BF8B791C087}"/>
          </ac:picMkLst>
        </pc:picChg>
      </pc:sldChg>
      <pc:sldChg chg="modSp mod modNotesTx">
        <pc:chgData name="Naegelen, Bruce" userId="a1b3bd5d-153f-4b7b-957d-38a34e2bbe6d" providerId="ADAL" clId="{306A3D6C-F9F0-4F34-A48A-CD1C7A905F3F}" dt="2025-01-27T02:09:25.554" v="2084" actId="20577"/>
        <pc:sldMkLst>
          <pc:docMk/>
          <pc:sldMk cId="1248145397" sldId="896"/>
        </pc:sldMkLst>
        <pc:spChg chg="mod">
          <ac:chgData name="Naegelen, Bruce" userId="a1b3bd5d-153f-4b7b-957d-38a34e2bbe6d" providerId="ADAL" clId="{306A3D6C-F9F0-4F34-A48A-CD1C7A905F3F}" dt="2025-01-27T01:23:32.879" v="1495" actId="255"/>
          <ac:spMkLst>
            <pc:docMk/>
            <pc:sldMk cId="1248145397" sldId="896"/>
            <ac:spMk id="5" creationId="{709CE637-C82E-AE83-DC1F-46342B0EF16F}"/>
          </ac:spMkLst>
        </pc:spChg>
      </pc:sldChg>
    </pc:docChg>
  </pc:docChgLst>
  <pc:docChgLst>
    <pc:chgData name="Naegelen, Bruce" userId="a1b3bd5d-153f-4b7b-957d-38a34e2bbe6d" providerId="ADAL" clId="{C846F3ED-5EBB-48E0-A12D-7F9A5873E9C2}"/>
    <pc:docChg chg="undo custSel addSld delSld modSld sldOrd">
      <pc:chgData name="Naegelen, Bruce" userId="a1b3bd5d-153f-4b7b-957d-38a34e2bbe6d" providerId="ADAL" clId="{C846F3ED-5EBB-48E0-A12D-7F9A5873E9C2}" dt="2025-01-21T19:41:49.481" v="4226" actId="20577"/>
      <pc:docMkLst>
        <pc:docMk/>
      </pc:docMkLst>
      <pc:sldChg chg="modSp mod modNotesTx">
        <pc:chgData name="Naegelen, Bruce" userId="a1b3bd5d-153f-4b7b-957d-38a34e2bbe6d" providerId="ADAL" clId="{C846F3ED-5EBB-48E0-A12D-7F9A5873E9C2}" dt="2025-01-21T15:24:18.083" v="2709" actId="20577"/>
        <pc:sldMkLst>
          <pc:docMk/>
          <pc:sldMk cId="1356587966" sldId="736"/>
        </pc:sldMkLst>
        <pc:spChg chg="mod">
          <ac:chgData name="Naegelen, Bruce" userId="a1b3bd5d-153f-4b7b-957d-38a34e2bbe6d" providerId="ADAL" clId="{C846F3ED-5EBB-48E0-A12D-7F9A5873E9C2}" dt="2025-01-21T15:24:18.083" v="2709" actId="20577"/>
          <ac:spMkLst>
            <pc:docMk/>
            <pc:sldMk cId="1356587966" sldId="736"/>
            <ac:spMk id="4" creationId="{EA0940C2-C214-D3F8-ED7A-B312C9478D48}"/>
          </ac:spMkLst>
        </pc:spChg>
      </pc:sldChg>
      <pc:sldChg chg="modSp mod modNotesTx">
        <pc:chgData name="Naegelen, Bruce" userId="a1b3bd5d-153f-4b7b-957d-38a34e2bbe6d" providerId="ADAL" clId="{C846F3ED-5EBB-48E0-A12D-7F9A5873E9C2}" dt="2025-01-17T18:49:33.167" v="29" actId="20577"/>
        <pc:sldMkLst>
          <pc:docMk/>
          <pc:sldMk cId="3664648016" sldId="767"/>
        </pc:sldMkLst>
        <pc:spChg chg="mod">
          <ac:chgData name="Naegelen, Bruce" userId="a1b3bd5d-153f-4b7b-957d-38a34e2bbe6d" providerId="ADAL" clId="{C846F3ED-5EBB-48E0-A12D-7F9A5873E9C2}" dt="2025-01-17T18:49:33.167" v="29" actId="20577"/>
          <ac:spMkLst>
            <pc:docMk/>
            <pc:sldMk cId="3664648016" sldId="767"/>
            <ac:spMk id="6" creationId="{A95CBD12-D89D-4C57-B396-953D982C58EB}"/>
          </ac:spMkLst>
        </pc:spChg>
      </pc:sldChg>
      <pc:sldChg chg="modNotesTx">
        <pc:chgData name="Naegelen, Bruce" userId="a1b3bd5d-153f-4b7b-957d-38a34e2bbe6d" providerId="ADAL" clId="{C846F3ED-5EBB-48E0-A12D-7F9A5873E9C2}" dt="2025-01-17T20:22:26.705" v="94" actId="6549"/>
        <pc:sldMkLst>
          <pc:docMk/>
          <pc:sldMk cId="3113886589" sldId="788"/>
        </pc:sldMkLst>
      </pc:sldChg>
      <pc:sldChg chg="modSp mod modNotesTx">
        <pc:chgData name="Naegelen, Bruce" userId="a1b3bd5d-153f-4b7b-957d-38a34e2bbe6d" providerId="ADAL" clId="{C846F3ED-5EBB-48E0-A12D-7F9A5873E9C2}" dt="2025-01-17T20:55:25.272" v="1229" actId="20577"/>
        <pc:sldMkLst>
          <pc:docMk/>
          <pc:sldMk cId="483478170" sldId="796"/>
        </pc:sldMkLst>
        <pc:spChg chg="mod">
          <ac:chgData name="Naegelen, Bruce" userId="a1b3bd5d-153f-4b7b-957d-38a34e2bbe6d" providerId="ADAL" clId="{C846F3ED-5EBB-48E0-A12D-7F9A5873E9C2}" dt="2025-01-17T20:55:15.419" v="1220" actId="20577"/>
          <ac:spMkLst>
            <pc:docMk/>
            <pc:sldMk cId="483478170" sldId="796"/>
            <ac:spMk id="3" creationId="{6EA75672-0CCA-BBF5-110D-24819705D3B8}"/>
          </ac:spMkLst>
        </pc:spChg>
      </pc:sldChg>
      <pc:sldChg chg="modSp mod">
        <pc:chgData name="Naegelen, Bruce" userId="a1b3bd5d-153f-4b7b-957d-38a34e2bbe6d" providerId="ADAL" clId="{C846F3ED-5EBB-48E0-A12D-7F9A5873E9C2}" dt="2025-01-21T15:22:51.034" v="2686" actId="20577"/>
        <pc:sldMkLst>
          <pc:docMk/>
          <pc:sldMk cId="712314398" sldId="836"/>
        </pc:sldMkLst>
        <pc:spChg chg="mod">
          <ac:chgData name="Naegelen, Bruce" userId="a1b3bd5d-153f-4b7b-957d-38a34e2bbe6d" providerId="ADAL" clId="{C846F3ED-5EBB-48E0-A12D-7F9A5873E9C2}" dt="2025-01-21T15:22:51.034" v="2686" actId="20577"/>
          <ac:spMkLst>
            <pc:docMk/>
            <pc:sldMk cId="712314398" sldId="836"/>
            <ac:spMk id="3" creationId="{6EA75672-0CCA-BBF5-110D-24819705D3B8}"/>
          </ac:spMkLst>
        </pc:spChg>
      </pc:sldChg>
      <pc:sldChg chg="modSp mod">
        <pc:chgData name="Naegelen, Bruce" userId="a1b3bd5d-153f-4b7b-957d-38a34e2bbe6d" providerId="ADAL" clId="{C846F3ED-5EBB-48E0-A12D-7F9A5873E9C2}" dt="2025-01-21T19:41:49.481" v="4226" actId="20577"/>
        <pc:sldMkLst>
          <pc:docMk/>
          <pc:sldMk cId="3157789955" sldId="837"/>
        </pc:sldMkLst>
        <pc:spChg chg="mod">
          <ac:chgData name="Naegelen, Bruce" userId="a1b3bd5d-153f-4b7b-957d-38a34e2bbe6d" providerId="ADAL" clId="{C846F3ED-5EBB-48E0-A12D-7F9A5873E9C2}" dt="2025-01-21T19:41:49.481" v="4226" actId="20577"/>
          <ac:spMkLst>
            <pc:docMk/>
            <pc:sldMk cId="3157789955" sldId="837"/>
            <ac:spMk id="3" creationId="{6EA75672-0CCA-BBF5-110D-24819705D3B8}"/>
          </ac:spMkLst>
        </pc:spChg>
      </pc:sldChg>
      <pc:sldChg chg="modSp mod modNotesTx">
        <pc:chgData name="Naegelen, Bruce" userId="a1b3bd5d-153f-4b7b-957d-38a34e2bbe6d" providerId="ADAL" clId="{C846F3ED-5EBB-48E0-A12D-7F9A5873E9C2}" dt="2025-01-17T21:32:47.217" v="2624" actId="115"/>
        <pc:sldMkLst>
          <pc:docMk/>
          <pc:sldMk cId="1338294888" sldId="841"/>
        </pc:sldMkLst>
        <pc:graphicFrameChg chg="mod modGraphic">
          <ac:chgData name="Naegelen, Bruce" userId="a1b3bd5d-153f-4b7b-957d-38a34e2bbe6d" providerId="ADAL" clId="{C846F3ED-5EBB-48E0-A12D-7F9A5873E9C2}" dt="2025-01-17T21:32:47.217" v="2624" actId="115"/>
          <ac:graphicFrameMkLst>
            <pc:docMk/>
            <pc:sldMk cId="1338294888" sldId="841"/>
            <ac:graphicFrameMk id="3" creationId="{72E93C93-A355-F04D-C5AF-878170350D15}"/>
          </ac:graphicFrameMkLst>
        </pc:graphicFrameChg>
      </pc:sldChg>
      <pc:sldChg chg="modSp mod">
        <pc:chgData name="Naegelen, Bruce" userId="a1b3bd5d-153f-4b7b-957d-38a34e2bbe6d" providerId="ADAL" clId="{C846F3ED-5EBB-48E0-A12D-7F9A5873E9C2}" dt="2025-01-17T21:13:54.589" v="2117" actId="20577"/>
        <pc:sldMkLst>
          <pc:docMk/>
          <pc:sldMk cId="1565516924" sldId="852"/>
        </pc:sldMkLst>
        <pc:spChg chg="mod">
          <ac:chgData name="Naegelen, Bruce" userId="a1b3bd5d-153f-4b7b-957d-38a34e2bbe6d" providerId="ADAL" clId="{C846F3ED-5EBB-48E0-A12D-7F9A5873E9C2}" dt="2025-01-17T21:13:54.589" v="2117" actId="20577"/>
          <ac:spMkLst>
            <pc:docMk/>
            <pc:sldMk cId="1565516924" sldId="852"/>
            <ac:spMk id="3" creationId="{6EA75672-0CCA-BBF5-110D-24819705D3B8}"/>
          </ac:spMkLst>
        </pc:spChg>
      </pc:sldChg>
      <pc:sldChg chg="modSp modNotesTx">
        <pc:chgData name="Naegelen, Bruce" userId="a1b3bd5d-153f-4b7b-957d-38a34e2bbe6d" providerId="ADAL" clId="{C846F3ED-5EBB-48E0-A12D-7F9A5873E9C2}" dt="2025-01-17T21:07:15.482" v="2022" actId="20577"/>
        <pc:sldMkLst>
          <pc:docMk/>
          <pc:sldMk cId="442180289" sldId="853"/>
        </pc:sldMkLst>
        <pc:picChg chg="mod">
          <ac:chgData name="Naegelen, Bruce" userId="a1b3bd5d-153f-4b7b-957d-38a34e2bbe6d" providerId="ADAL" clId="{C846F3ED-5EBB-48E0-A12D-7F9A5873E9C2}" dt="2025-01-17T20:56:04.589" v="1230" actId="14826"/>
          <ac:picMkLst>
            <pc:docMk/>
            <pc:sldMk cId="442180289" sldId="853"/>
            <ac:picMk id="3" creationId="{0FD5F8F7-ECBC-3A71-EC3A-52A46FE83719}"/>
          </ac:picMkLst>
        </pc:picChg>
      </pc:sldChg>
      <pc:sldChg chg="modSp mod modNotesTx">
        <pc:chgData name="Naegelen, Bruce" userId="a1b3bd5d-153f-4b7b-957d-38a34e2bbe6d" providerId="ADAL" clId="{C846F3ED-5EBB-48E0-A12D-7F9A5873E9C2}" dt="2025-01-21T18:58:56.365" v="3652" actId="2711"/>
        <pc:sldMkLst>
          <pc:docMk/>
          <pc:sldMk cId="4182672798" sldId="855"/>
        </pc:sldMkLst>
        <pc:spChg chg="mod">
          <ac:chgData name="Naegelen, Bruce" userId="a1b3bd5d-153f-4b7b-957d-38a34e2bbe6d" providerId="ADAL" clId="{C846F3ED-5EBB-48E0-A12D-7F9A5873E9C2}" dt="2025-01-17T21:33:08.281" v="2642" actId="20577"/>
          <ac:spMkLst>
            <pc:docMk/>
            <pc:sldMk cId="4182672798" sldId="855"/>
            <ac:spMk id="2" creationId="{BAF39001-ABDC-21EF-591D-A893E83294B9}"/>
          </ac:spMkLst>
        </pc:spChg>
        <pc:graphicFrameChg chg="mod modGraphic">
          <ac:chgData name="Naegelen, Bruce" userId="a1b3bd5d-153f-4b7b-957d-38a34e2bbe6d" providerId="ADAL" clId="{C846F3ED-5EBB-48E0-A12D-7F9A5873E9C2}" dt="2025-01-21T18:58:56.365" v="3652" actId="2711"/>
          <ac:graphicFrameMkLst>
            <pc:docMk/>
            <pc:sldMk cId="4182672798" sldId="855"/>
            <ac:graphicFrameMk id="3" creationId="{72E93C93-A355-F04D-C5AF-878170350D15}"/>
          </ac:graphicFrameMkLst>
        </pc:graphicFrameChg>
      </pc:sldChg>
      <pc:sldChg chg="del">
        <pc:chgData name="Naegelen, Bruce" userId="a1b3bd5d-153f-4b7b-957d-38a34e2bbe6d" providerId="ADAL" clId="{C846F3ED-5EBB-48E0-A12D-7F9A5873E9C2}" dt="2025-01-21T19:20:09.768" v="3892" actId="47"/>
        <pc:sldMkLst>
          <pc:docMk/>
          <pc:sldMk cId="2195758291" sldId="856"/>
        </pc:sldMkLst>
      </pc:sldChg>
      <pc:sldChg chg="del">
        <pc:chgData name="Naegelen, Bruce" userId="a1b3bd5d-153f-4b7b-957d-38a34e2bbe6d" providerId="ADAL" clId="{C846F3ED-5EBB-48E0-A12D-7F9A5873E9C2}" dt="2025-01-21T19:20:09.768" v="3892" actId="47"/>
        <pc:sldMkLst>
          <pc:docMk/>
          <pc:sldMk cId="3423112520" sldId="857"/>
        </pc:sldMkLst>
      </pc:sldChg>
      <pc:sldChg chg="modSp add del mod modNotesTx">
        <pc:chgData name="Naegelen, Bruce" userId="a1b3bd5d-153f-4b7b-957d-38a34e2bbe6d" providerId="ADAL" clId="{C846F3ED-5EBB-48E0-A12D-7F9A5873E9C2}" dt="2025-01-21T18:51:54.135" v="3647" actId="2696"/>
        <pc:sldMkLst>
          <pc:docMk/>
          <pc:sldMk cId="3000781662" sldId="858"/>
        </pc:sldMkLst>
      </pc:sldChg>
      <pc:sldChg chg="modSp mod ord modNotesTx">
        <pc:chgData name="Naegelen, Bruce" userId="a1b3bd5d-153f-4b7b-957d-38a34e2bbe6d" providerId="ADAL" clId="{C846F3ED-5EBB-48E0-A12D-7F9A5873E9C2}" dt="2025-01-21T18:50:19.887" v="3625" actId="2711"/>
        <pc:sldMkLst>
          <pc:docMk/>
          <pc:sldMk cId="3357886627" sldId="859"/>
        </pc:sldMkLst>
        <pc:spChg chg="mod">
          <ac:chgData name="Naegelen, Bruce" userId="a1b3bd5d-153f-4b7b-957d-38a34e2bbe6d" providerId="ADAL" clId="{C846F3ED-5EBB-48E0-A12D-7F9A5873E9C2}" dt="2025-01-21T18:50:19.887" v="3625" actId="2711"/>
          <ac:spMkLst>
            <pc:docMk/>
            <pc:sldMk cId="3357886627" sldId="859"/>
            <ac:spMk id="4" creationId="{EA0940C2-C214-D3F8-ED7A-B312C9478D48}"/>
          </ac:spMkLst>
        </pc:spChg>
      </pc:sldChg>
      <pc:sldChg chg="del">
        <pc:chgData name="Naegelen, Bruce" userId="a1b3bd5d-153f-4b7b-957d-38a34e2bbe6d" providerId="ADAL" clId="{C846F3ED-5EBB-48E0-A12D-7F9A5873E9C2}" dt="2025-01-21T19:20:09.768" v="3892" actId="47"/>
        <pc:sldMkLst>
          <pc:docMk/>
          <pc:sldMk cId="1987920535" sldId="862"/>
        </pc:sldMkLst>
      </pc:sldChg>
      <pc:sldChg chg="del">
        <pc:chgData name="Naegelen, Bruce" userId="a1b3bd5d-153f-4b7b-957d-38a34e2bbe6d" providerId="ADAL" clId="{C846F3ED-5EBB-48E0-A12D-7F9A5873E9C2}" dt="2025-01-21T19:20:09.768" v="3892" actId="47"/>
        <pc:sldMkLst>
          <pc:docMk/>
          <pc:sldMk cId="3454292812" sldId="863"/>
        </pc:sldMkLst>
      </pc:sldChg>
      <pc:sldChg chg="del">
        <pc:chgData name="Naegelen, Bruce" userId="a1b3bd5d-153f-4b7b-957d-38a34e2bbe6d" providerId="ADAL" clId="{C846F3ED-5EBB-48E0-A12D-7F9A5873E9C2}" dt="2025-01-21T19:20:09.768" v="3892" actId="47"/>
        <pc:sldMkLst>
          <pc:docMk/>
          <pc:sldMk cId="2821698647" sldId="864"/>
        </pc:sldMkLst>
      </pc:sldChg>
      <pc:sldChg chg="del">
        <pc:chgData name="Naegelen, Bruce" userId="a1b3bd5d-153f-4b7b-957d-38a34e2bbe6d" providerId="ADAL" clId="{C846F3ED-5EBB-48E0-A12D-7F9A5873E9C2}" dt="2025-01-21T19:20:09.768" v="3892" actId="47"/>
        <pc:sldMkLst>
          <pc:docMk/>
          <pc:sldMk cId="4043691630" sldId="865"/>
        </pc:sldMkLst>
      </pc:sldChg>
      <pc:sldChg chg="del">
        <pc:chgData name="Naegelen, Bruce" userId="a1b3bd5d-153f-4b7b-957d-38a34e2bbe6d" providerId="ADAL" clId="{C846F3ED-5EBB-48E0-A12D-7F9A5873E9C2}" dt="2025-01-21T19:20:09.768" v="3892" actId="47"/>
        <pc:sldMkLst>
          <pc:docMk/>
          <pc:sldMk cId="1640802514" sldId="866"/>
        </pc:sldMkLst>
      </pc:sldChg>
      <pc:sldChg chg="modNotesTx">
        <pc:chgData name="Naegelen, Bruce" userId="a1b3bd5d-153f-4b7b-957d-38a34e2bbe6d" providerId="ADAL" clId="{C846F3ED-5EBB-48E0-A12D-7F9A5873E9C2}" dt="2025-01-21T19:40:13.864" v="4218" actId="6549"/>
        <pc:sldMkLst>
          <pc:docMk/>
          <pc:sldMk cId="1486619978" sldId="868"/>
        </pc:sldMkLst>
      </pc:sldChg>
      <pc:sldChg chg="modSp mod modNotesTx">
        <pc:chgData name="Naegelen, Bruce" userId="a1b3bd5d-153f-4b7b-957d-38a34e2bbe6d" providerId="ADAL" clId="{C846F3ED-5EBB-48E0-A12D-7F9A5873E9C2}" dt="2025-01-21T15:22:31.673" v="2673" actId="207"/>
        <pc:sldMkLst>
          <pc:docMk/>
          <pc:sldMk cId="3212741739" sldId="870"/>
        </pc:sldMkLst>
        <pc:spChg chg="mod">
          <ac:chgData name="Naegelen, Bruce" userId="a1b3bd5d-153f-4b7b-957d-38a34e2bbe6d" providerId="ADAL" clId="{C846F3ED-5EBB-48E0-A12D-7F9A5873E9C2}" dt="2025-01-21T15:22:31.673" v="2673" actId="207"/>
          <ac:spMkLst>
            <pc:docMk/>
            <pc:sldMk cId="3212741739" sldId="870"/>
            <ac:spMk id="3" creationId="{1C2C2190-65AD-C166-FE1C-DA0E2477A8B3}"/>
          </ac:spMkLst>
        </pc:spChg>
      </pc:sldChg>
      <pc:sldChg chg="del">
        <pc:chgData name="Naegelen, Bruce" userId="a1b3bd5d-153f-4b7b-957d-38a34e2bbe6d" providerId="ADAL" clId="{C846F3ED-5EBB-48E0-A12D-7F9A5873E9C2}" dt="2025-01-17T20:48:40.732" v="766" actId="2696"/>
        <pc:sldMkLst>
          <pc:docMk/>
          <pc:sldMk cId="1807259852" sldId="871"/>
        </pc:sldMkLst>
      </pc:sldChg>
      <pc:sldChg chg="addSp delSp modSp add del mod modNotesTx">
        <pc:chgData name="Naegelen, Bruce" userId="a1b3bd5d-153f-4b7b-957d-38a34e2bbe6d" providerId="ADAL" clId="{C846F3ED-5EBB-48E0-A12D-7F9A5873E9C2}" dt="2025-01-21T18:51:54.135" v="3647" actId="2696"/>
        <pc:sldMkLst>
          <pc:docMk/>
          <pc:sldMk cId="3816858810" sldId="872"/>
        </pc:sldMkLst>
      </pc:sldChg>
      <pc:sldChg chg="del">
        <pc:chgData name="Naegelen, Bruce" userId="a1b3bd5d-153f-4b7b-957d-38a34e2bbe6d" providerId="ADAL" clId="{C846F3ED-5EBB-48E0-A12D-7F9A5873E9C2}" dt="2025-01-21T16:49:45.477" v="3134" actId="2696"/>
        <pc:sldMkLst>
          <pc:docMk/>
          <pc:sldMk cId="1291039409" sldId="873"/>
        </pc:sldMkLst>
      </pc:sldChg>
      <pc:sldChg chg="add del">
        <pc:chgData name="Naegelen, Bruce" userId="a1b3bd5d-153f-4b7b-957d-38a34e2bbe6d" providerId="ADAL" clId="{C846F3ED-5EBB-48E0-A12D-7F9A5873E9C2}" dt="2025-01-21T16:56:01.678" v="3500" actId="47"/>
        <pc:sldMkLst>
          <pc:docMk/>
          <pc:sldMk cId="1775069506" sldId="874"/>
        </pc:sldMkLst>
      </pc:sldChg>
      <pc:sldChg chg="add del">
        <pc:chgData name="Naegelen, Bruce" userId="a1b3bd5d-153f-4b7b-957d-38a34e2bbe6d" providerId="ADAL" clId="{C846F3ED-5EBB-48E0-A12D-7F9A5873E9C2}" dt="2025-01-21T16:56:01.678" v="3500" actId="47"/>
        <pc:sldMkLst>
          <pc:docMk/>
          <pc:sldMk cId="3860557855" sldId="875"/>
        </pc:sldMkLst>
      </pc:sldChg>
      <pc:sldChg chg="modSp mod modNotesTx">
        <pc:chgData name="Naegelen, Bruce" userId="a1b3bd5d-153f-4b7b-957d-38a34e2bbe6d" providerId="ADAL" clId="{C846F3ED-5EBB-48E0-A12D-7F9A5873E9C2}" dt="2025-01-21T19:28:44.124" v="4019" actId="113"/>
        <pc:sldMkLst>
          <pc:docMk/>
          <pc:sldMk cId="316205565" sldId="876"/>
        </pc:sldMkLst>
        <pc:spChg chg="mod">
          <ac:chgData name="Naegelen, Bruce" userId="a1b3bd5d-153f-4b7b-957d-38a34e2bbe6d" providerId="ADAL" clId="{C846F3ED-5EBB-48E0-A12D-7F9A5873E9C2}" dt="2025-01-21T19:03:20.901" v="3739" actId="207"/>
          <ac:spMkLst>
            <pc:docMk/>
            <pc:sldMk cId="316205565" sldId="876"/>
            <ac:spMk id="2" creationId="{BAF39001-ABDC-21EF-591D-A893E83294B9}"/>
          </ac:spMkLst>
        </pc:spChg>
        <pc:graphicFrameChg chg="mod modGraphic">
          <ac:chgData name="Naegelen, Bruce" userId="a1b3bd5d-153f-4b7b-957d-38a34e2bbe6d" providerId="ADAL" clId="{C846F3ED-5EBB-48E0-A12D-7F9A5873E9C2}" dt="2025-01-21T19:28:44.124" v="4019" actId="113"/>
          <ac:graphicFrameMkLst>
            <pc:docMk/>
            <pc:sldMk cId="316205565" sldId="876"/>
            <ac:graphicFrameMk id="3" creationId="{72E93C93-A355-F04D-C5AF-878170350D15}"/>
          </ac:graphicFrameMkLst>
        </pc:graphicFrameChg>
      </pc:sldChg>
      <pc:sldChg chg="modSp mod modNotesTx">
        <pc:chgData name="Naegelen, Bruce" userId="a1b3bd5d-153f-4b7b-957d-38a34e2bbe6d" providerId="ADAL" clId="{C846F3ED-5EBB-48E0-A12D-7F9A5873E9C2}" dt="2025-01-21T18:49:53.777" v="3624" actId="113"/>
        <pc:sldMkLst>
          <pc:docMk/>
          <pc:sldMk cId="2402342917" sldId="877"/>
        </pc:sldMkLst>
        <pc:spChg chg="mod">
          <ac:chgData name="Naegelen, Bruce" userId="a1b3bd5d-153f-4b7b-957d-38a34e2bbe6d" providerId="ADAL" clId="{C846F3ED-5EBB-48E0-A12D-7F9A5873E9C2}" dt="2025-01-21T18:49:53.777" v="3624" actId="113"/>
          <ac:spMkLst>
            <pc:docMk/>
            <pc:sldMk cId="2402342917" sldId="877"/>
            <ac:spMk id="4" creationId="{EA0940C2-C214-D3F8-ED7A-B312C9478D48}"/>
          </ac:spMkLst>
        </pc:spChg>
      </pc:sldChg>
      <pc:sldChg chg="new del">
        <pc:chgData name="Naegelen, Bruce" userId="a1b3bd5d-153f-4b7b-957d-38a34e2bbe6d" providerId="ADAL" clId="{C846F3ED-5EBB-48E0-A12D-7F9A5873E9C2}" dt="2025-01-17T21:24:44.039" v="2379" actId="2696"/>
        <pc:sldMkLst>
          <pc:docMk/>
          <pc:sldMk cId="2716377712" sldId="878"/>
        </pc:sldMkLst>
      </pc:sldChg>
      <pc:sldChg chg="addSp delSp add mod ord modNotesTx">
        <pc:chgData name="Naegelen, Bruce" userId="a1b3bd5d-153f-4b7b-957d-38a34e2bbe6d" providerId="ADAL" clId="{C846F3ED-5EBB-48E0-A12D-7F9A5873E9C2}" dt="2025-01-21T18:58:24.007" v="3649" actId="20577"/>
        <pc:sldMkLst>
          <pc:docMk/>
          <pc:sldMk cId="1506699850" sldId="886"/>
        </pc:sldMkLst>
      </pc:sldChg>
      <pc:sldChg chg="modSp add mod">
        <pc:chgData name="Naegelen, Bruce" userId="a1b3bd5d-153f-4b7b-957d-38a34e2bbe6d" providerId="ADAL" clId="{C846F3ED-5EBB-48E0-A12D-7F9A5873E9C2}" dt="2025-01-21T19:30:27.010" v="4029" actId="113"/>
        <pc:sldMkLst>
          <pc:docMk/>
          <pc:sldMk cId="4152775707" sldId="887"/>
        </pc:sldMkLst>
        <pc:spChg chg="mod">
          <ac:chgData name="Naegelen, Bruce" userId="a1b3bd5d-153f-4b7b-957d-38a34e2bbe6d" providerId="ADAL" clId="{C846F3ED-5EBB-48E0-A12D-7F9A5873E9C2}" dt="2025-01-21T19:13:56.216" v="3821" actId="20577"/>
          <ac:spMkLst>
            <pc:docMk/>
            <pc:sldMk cId="4152775707" sldId="887"/>
            <ac:spMk id="2" creationId="{AE20C7E3-7997-6245-FE16-FA834D0B64C4}"/>
          </ac:spMkLst>
        </pc:spChg>
        <pc:graphicFrameChg chg="mod modGraphic">
          <ac:chgData name="Naegelen, Bruce" userId="a1b3bd5d-153f-4b7b-957d-38a34e2bbe6d" providerId="ADAL" clId="{C846F3ED-5EBB-48E0-A12D-7F9A5873E9C2}" dt="2025-01-21T19:30:27.010" v="4029" actId="113"/>
          <ac:graphicFrameMkLst>
            <pc:docMk/>
            <pc:sldMk cId="4152775707" sldId="887"/>
            <ac:graphicFrameMk id="3" creationId="{0D19F3AB-0606-E89B-9CDE-C48B7111E781}"/>
          </ac:graphicFrameMkLst>
        </pc:graphicFrameChg>
      </pc:sldChg>
      <pc:sldChg chg="modSp add mod">
        <pc:chgData name="Naegelen, Bruce" userId="a1b3bd5d-153f-4b7b-957d-38a34e2bbe6d" providerId="ADAL" clId="{C846F3ED-5EBB-48E0-A12D-7F9A5873E9C2}" dt="2025-01-21T19:39:26.473" v="4207" actId="6549"/>
        <pc:sldMkLst>
          <pc:docMk/>
          <pc:sldMk cId="2830610687" sldId="888"/>
        </pc:sldMkLst>
      </pc:sldChg>
      <pc:sldChg chg="modSp add del mod">
        <pc:chgData name="Naegelen, Bruce" userId="a1b3bd5d-153f-4b7b-957d-38a34e2bbe6d" providerId="ADAL" clId="{C846F3ED-5EBB-48E0-A12D-7F9A5873E9C2}" dt="2025-01-21T19:37:12.781" v="4198" actId="2696"/>
        <pc:sldMkLst>
          <pc:docMk/>
          <pc:sldMk cId="1577983498" sldId="889"/>
        </pc:sldMkLst>
      </pc:sldChg>
      <pc:sldChg chg="modSp add mod">
        <pc:chgData name="Naegelen, Bruce" userId="a1b3bd5d-153f-4b7b-957d-38a34e2bbe6d" providerId="ADAL" clId="{C846F3ED-5EBB-48E0-A12D-7F9A5873E9C2}" dt="2025-01-21T19:29:40.520" v="4024" actId="20577"/>
        <pc:sldMkLst>
          <pc:docMk/>
          <pc:sldMk cId="2676382713" sldId="890"/>
        </pc:sldMkLst>
        <pc:graphicFrameChg chg="mod modGraphic">
          <ac:chgData name="Naegelen, Bruce" userId="a1b3bd5d-153f-4b7b-957d-38a34e2bbe6d" providerId="ADAL" clId="{C846F3ED-5EBB-48E0-A12D-7F9A5873E9C2}" dt="2025-01-21T19:29:40.520" v="4024" actId="20577"/>
          <ac:graphicFrameMkLst>
            <pc:docMk/>
            <pc:sldMk cId="2676382713" sldId="890"/>
            <ac:graphicFrameMk id="3" creationId="{45DF03E2-0744-C796-BF20-FF9BFF3AD592}"/>
          </ac:graphicFrameMkLst>
        </pc:graphicFrameChg>
      </pc:sldChg>
      <pc:sldChg chg="modSp add mod">
        <pc:chgData name="Naegelen, Bruce" userId="a1b3bd5d-153f-4b7b-957d-38a34e2bbe6d" providerId="ADAL" clId="{C846F3ED-5EBB-48E0-A12D-7F9A5873E9C2}" dt="2025-01-21T19:38:34.471" v="4206" actId="6549"/>
        <pc:sldMkLst>
          <pc:docMk/>
          <pc:sldMk cId="585136714" sldId="891"/>
        </pc:sldMkLst>
      </pc:sldChg>
      <pc:sldChg chg="modSp add mod">
        <pc:chgData name="Naegelen, Bruce" userId="a1b3bd5d-153f-4b7b-957d-38a34e2bbe6d" providerId="ADAL" clId="{C846F3ED-5EBB-48E0-A12D-7F9A5873E9C2}" dt="2025-01-21T19:37:32.780" v="4200" actId="20578"/>
        <pc:sldMkLst>
          <pc:docMk/>
          <pc:sldMk cId="300427197" sldId="892"/>
        </pc:sldMkLst>
      </pc:sldChg>
    </pc:docChg>
  </pc:docChgLst>
  <pc:docChgLst>
    <pc:chgData name="Naegelen, Bruce" userId="a1b3bd5d-153f-4b7b-957d-38a34e2bbe6d" providerId="ADAL" clId="{AF59A412-9D3C-42D8-B4ED-E79804D8A5AB}"/>
    <pc:docChg chg="undo custSel addSld modSld sldOrd">
      <pc:chgData name="Naegelen, Bruce" userId="a1b3bd5d-153f-4b7b-957d-38a34e2bbe6d" providerId="ADAL" clId="{AF59A412-9D3C-42D8-B4ED-E79804D8A5AB}" dt="2024-02-12T15:37:12.680" v="4842" actId="2711"/>
      <pc:docMkLst>
        <pc:docMk/>
      </pc:docMkLst>
      <pc:sldChg chg="modSp mod modNotesTx">
        <pc:chgData name="Naegelen, Bruce" userId="a1b3bd5d-153f-4b7b-957d-38a34e2bbe6d" providerId="ADAL" clId="{AF59A412-9D3C-42D8-B4ED-E79804D8A5AB}" dt="2024-02-12T15:33:57.638" v="4823" actId="6549"/>
        <pc:sldMkLst>
          <pc:docMk/>
          <pc:sldMk cId="1356587966" sldId="736"/>
        </pc:sldMkLst>
      </pc:sldChg>
      <pc:sldChg chg="modNotesTx">
        <pc:chgData name="Naegelen, Bruce" userId="a1b3bd5d-153f-4b7b-957d-38a34e2bbe6d" providerId="ADAL" clId="{AF59A412-9D3C-42D8-B4ED-E79804D8A5AB}" dt="2024-02-12T15:32:31.675" v="4802" actId="20577"/>
        <pc:sldMkLst>
          <pc:docMk/>
          <pc:sldMk cId="3664648016" sldId="767"/>
        </pc:sldMkLst>
      </pc:sldChg>
      <pc:sldChg chg="ord modNotesTx">
        <pc:chgData name="Naegelen, Bruce" userId="a1b3bd5d-153f-4b7b-957d-38a34e2bbe6d" providerId="ADAL" clId="{AF59A412-9D3C-42D8-B4ED-E79804D8A5AB}" dt="2024-02-06T20:11:39.900" v="3436"/>
        <pc:sldMkLst>
          <pc:docMk/>
          <pc:sldMk cId="1927797838" sldId="780"/>
        </pc:sldMkLst>
      </pc:sldChg>
      <pc:sldChg chg="modNotesTx">
        <pc:chgData name="Naegelen, Bruce" userId="a1b3bd5d-153f-4b7b-957d-38a34e2bbe6d" providerId="ADAL" clId="{AF59A412-9D3C-42D8-B4ED-E79804D8A5AB}" dt="2024-02-02T19:52:32.110" v="220" actId="20577"/>
        <pc:sldMkLst>
          <pc:docMk/>
          <pc:sldMk cId="3113886589" sldId="788"/>
        </pc:sldMkLst>
      </pc:sldChg>
      <pc:sldChg chg="modSp mod modNotesTx">
        <pc:chgData name="Naegelen, Bruce" userId="a1b3bd5d-153f-4b7b-957d-38a34e2bbe6d" providerId="ADAL" clId="{AF59A412-9D3C-42D8-B4ED-E79804D8A5AB}" dt="2024-02-02T20:02:06.853" v="632" actId="6549"/>
        <pc:sldMkLst>
          <pc:docMk/>
          <pc:sldMk cId="483478170" sldId="796"/>
        </pc:sldMkLst>
      </pc:sldChg>
      <pc:sldChg chg="modSp mod modNotesTx">
        <pc:chgData name="Naegelen, Bruce" userId="a1b3bd5d-153f-4b7b-957d-38a34e2bbe6d" providerId="ADAL" clId="{AF59A412-9D3C-42D8-B4ED-E79804D8A5AB}" dt="2024-02-12T15:33:43.876" v="4822" actId="6549"/>
        <pc:sldMkLst>
          <pc:docMk/>
          <pc:sldMk cId="712314398" sldId="836"/>
        </pc:sldMkLst>
      </pc:sldChg>
      <pc:sldChg chg="modSp mod">
        <pc:chgData name="Naegelen, Bruce" userId="a1b3bd5d-153f-4b7b-957d-38a34e2bbe6d" providerId="ADAL" clId="{AF59A412-9D3C-42D8-B4ED-E79804D8A5AB}" dt="2024-02-02T20:22:32.589" v="1982" actId="20577"/>
        <pc:sldMkLst>
          <pc:docMk/>
          <pc:sldMk cId="3157789955" sldId="837"/>
        </pc:sldMkLst>
      </pc:sldChg>
      <pc:sldChg chg="modNotesTx">
        <pc:chgData name="Naegelen, Bruce" userId="a1b3bd5d-153f-4b7b-957d-38a34e2bbe6d" providerId="ADAL" clId="{AF59A412-9D3C-42D8-B4ED-E79804D8A5AB}" dt="2024-02-12T15:22:13.244" v="4743" actId="20577"/>
        <pc:sldMkLst>
          <pc:docMk/>
          <pc:sldMk cId="1338294888" sldId="841"/>
        </pc:sldMkLst>
      </pc:sldChg>
      <pc:sldChg chg="modSp mod">
        <pc:chgData name="Naegelen, Bruce" userId="a1b3bd5d-153f-4b7b-957d-38a34e2bbe6d" providerId="ADAL" clId="{AF59A412-9D3C-42D8-B4ED-E79804D8A5AB}" dt="2024-02-02T20:24:06.297" v="2068" actId="20577"/>
        <pc:sldMkLst>
          <pc:docMk/>
          <pc:sldMk cId="1565516924" sldId="852"/>
        </pc:sldMkLst>
      </pc:sldChg>
      <pc:sldChg chg="delSp modSp mod modNotesTx">
        <pc:chgData name="Naegelen, Bruce" userId="a1b3bd5d-153f-4b7b-957d-38a34e2bbe6d" providerId="ADAL" clId="{AF59A412-9D3C-42D8-B4ED-E79804D8A5AB}" dt="2024-02-12T15:21:09.164" v="4716" actId="20577"/>
        <pc:sldMkLst>
          <pc:docMk/>
          <pc:sldMk cId="442180289" sldId="853"/>
        </pc:sldMkLst>
      </pc:sldChg>
      <pc:sldChg chg="modNotesTx">
        <pc:chgData name="Naegelen, Bruce" userId="a1b3bd5d-153f-4b7b-957d-38a34e2bbe6d" providerId="ADAL" clId="{AF59A412-9D3C-42D8-B4ED-E79804D8A5AB}" dt="2024-02-02T20:26:18.989" v="2180" actId="20577"/>
        <pc:sldMkLst>
          <pc:docMk/>
          <pc:sldMk cId="4182672798" sldId="855"/>
        </pc:sldMkLst>
      </pc:sldChg>
      <pc:sldChg chg="modSp mod modNotesTx">
        <pc:chgData name="Naegelen, Bruce" userId="a1b3bd5d-153f-4b7b-957d-38a34e2bbe6d" providerId="ADAL" clId="{AF59A412-9D3C-42D8-B4ED-E79804D8A5AB}" dt="2024-02-12T15:35:43.547" v="4830" actId="2711"/>
        <pc:sldMkLst>
          <pc:docMk/>
          <pc:sldMk cId="2195758291" sldId="856"/>
        </pc:sldMkLst>
      </pc:sldChg>
      <pc:sldChg chg="modNotesTx">
        <pc:chgData name="Naegelen, Bruce" userId="a1b3bd5d-153f-4b7b-957d-38a34e2bbe6d" providerId="ADAL" clId="{AF59A412-9D3C-42D8-B4ED-E79804D8A5AB}" dt="2024-02-12T15:36:25.836" v="4836" actId="2711"/>
        <pc:sldMkLst>
          <pc:docMk/>
          <pc:sldMk cId="3423112520" sldId="857"/>
        </pc:sldMkLst>
      </pc:sldChg>
      <pc:sldChg chg="modNotesTx">
        <pc:chgData name="Naegelen, Bruce" userId="a1b3bd5d-153f-4b7b-957d-38a34e2bbe6d" providerId="ADAL" clId="{AF59A412-9D3C-42D8-B4ED-E79804D8A5AB}" dt="2024-02-02T19:56:00.809" v="368" actId="20577"/>
        <pc:sldMkLst>
          <pc:docMk/>
          <pc:sldMk cId="3000781662" sldId="858"/>
        </pc:sldMkLst>
      </pc:sldChg>
      <pc:sldChg chg="modSp mod modNotesTx">
        <pc:chgData name="Naegelen, Bruce" userId="a1b3bd5d-153f-4b7b-957d-38a34e2bbe6d" providerId="ADAL" clId="{AF59A412-9D3C-42D8-B4ED-E79804D8A5AB}" dt="2024-02-12T15:20:18.275" v="4701" actId="20577"/>
        <pc:sldMkLst>
          <pc:docMk/>
          <pc:sldMk cId="3357886627" sldId="859"/>
        </pc:sldMkLst>
      </pc:sldChg>
      <pc:sldChg chg="modSp mod modNotesTx">
        <pc:chgData name="Naegelen, Bruce" userId="a1b3bd5d-153f-4b7b-957d-38a34e2bbe6d" providerId="ADAL" clId="{AF59A412-9D3C-42D8-B4ED-E79804D8A5AB}" dt="2024-02-12T15:35:27.960" v="4828" actId="2711"/>
        <pc:sldMkLst>
          <pc:docMk/>
          <pc:sldMk cId="1987920535" sldId="862"/>
        </pc:sldMkLst>
      </pc:sldChg>
      <pc:sldChg chg="modSp mod modNotesTx">
        <pc:chgData name="Naegelen, Bruce" userId="a1b3bd5d-153f-4b7b-957d-38a34e2bbe6d" providerId="ADAL" clId="{AF59A412-9D3C-42D8-B4ED-E79804D8A5AB}" dt="2024-02-12T15:35:56.341" v="4832" actId="255"/>
        <pc:sldMkLst>
          <pc:docMk/>
          <pc:sldMk cId="3454292812" sldId="863"/>
        </pc:sldMkLst>
      </pc:sldChg>
      <pc:sldChg chg="modNotesTx">
        <pc:chgData name="Naegelen, Bruce" userId="a1b3bd5d-153f-4b7b-957d-38a34e2bbe6d" providerId="ADAL" clId="{AF59A412-9D3C-42D8-B4ED-E79804D8A5AB}" dt="2024-02-12T15:36:38.444" v="4838" actId="2711"/>
        <pc:sldMkLst>
          <pc:docMk/>
          <pc:sldMk cId="2821698647" sldId="864"/>
        </pc:sldMkLst>
      </pc:sldChg>
      <pc:sldChg chg="modNotesTx">
        <pc:chgData name="Naegelen, Bruce" userId="a1b3bd5d-153f-4b7b-957d-38a34e2bbe6d" providerId="ADAL" clId="{AF59A412-9D3C-42D8-B4ED-E79804D8A5AB}" dt="2024-02-12T15:36:53.974" v="4840" actId="2711"/>
        <pc:sldMkLst>
          <pc:docMk/>
          <pc:sldMk cId="4043691630" sldId="865"/>
        </pc:sldMkLst>
      </pc:sldChg>
      <pc:sldChg chg="modNotesTx">
        <pc:chgData name="Naegelen, Bruce" userId="a1b3bd5d-153f-4b7b-957d-38a34e2bbe6d" providerId="ADAL" clId="{AF59A412-9D3C-42D8-B4ED-E79804D8A5AB}" dt="2024-02-12T15:37:12.680" v="4842" actId="2711"/>
        <pc:sldMkLst>
          <pc:docMk/>
          <pc:sldMk cId="1640802514" sldId="866"/>
        </pc:sldMkLst>
      </pc:sldChg>
      <pc:sldChg chg="modNotesTx">
        <pc:chgData name="Naegelen, Bruce" userId="a1b3bd5d-153f-4b7b-957d-38a34e2bbe6d" providerId="ADAL" clId="{AF59A412-9D3C-42D8-B4ED-E79804D8A5AB}" dt="2024-02-02T20:50:08.629" v="3002" actId="6549"/>
        <pc:sldMkLst>
          <pc:docMk/>
          <pc:sldMk cId="1486619978" sldId="868"/>
        </pc:sldMkLst>
      </pc:sldChg>
      <pc:sldChg chg="modNotesTx">
        <pc:chgData name="Naegelen, Bruce" userId="a1b3bd5d-153f-4b7b-957d-38a34e2bbe6d" providerId="ADAL" clId="{AF59A412-9D3C-42D8-B4ED-E79804D8A5AB}" dt="2024-02-12T14:54:54.211" v="3445" actId="6549"/>
        <pc:sldMkLst>
          <pc:docMk/>
          <pc:sldMk cId="355542954" sldId="869"/>
        </pc:sldMkLst>
      </pc:sldChg>
      <pc:sldChg chg="modNotesTx">
        <pc:chgData name="Naegelen, Bruce" userId="a1b3bd5d-153f-4b7b-957d-38a34e2bbe6d" providerId="ADAL" clId="{AF59A412-9D3C-42D8-B4ED-E79804D8A5AB}" dt="2024-02-12T15:33:04.059" v="4819" actId="20577"/>
        <pc:sldMkLst>
          <pc:docMk/>
          <pc:sldMk cId="3212741739" sldId="870"/>
        </pc:sldMkLst>
      </pc:sldChg>
      <pc:sldChg chg="modNotesTx">
        <pc:chgData name="Naegelen, Bruce" userId="a1b3bd5d-153f-4b7b-957d-38a34e2bbe6d" providerId="ADAL" clId="{AF59A412-9D3C-42D8-B4ED-E79804D8A5AB}" dt="2024-02-12T15:18:56.132" v="4620" actId="20577"/>
        <pc:sldMkLst>
          <pc:docMk/>
          <pc:sldMk cId="1807259852" sldId="871"/>
        </pc:sldMkLst>
      </pc:sldChg>
      <pc:sldChg chg="modNotesTx">
        <pc:chgData name="Naegelen, Bruce" userId="a1b3bd5d-153f-4b7b-957d-38a34e2bbe6d" providerId="ADAL" clId="{AF59A412-9D3C-42D8-B4ED-E79804D8A5AB}" dt="2024-02-12T15:04:52.168" v="3804" actId="20577"/>
        <pc:sldMkLst>
          <pc:docMk/>
          <pc:sldMk cId="3816858810" sldId="872"/>
        </pc:sldMkLst>
      </pc:sldChg>
      <pc:sldChg chg="modNotesTx">
        <pc:chgData name="Naegelen, Bruce" userId="a1b3bd5d-153f-4b7b-957d-38a34e2bbe6d" providerId="ADAL" clId="{AF59A412-9D3C-42D8-B4ED-E79804D8A5AB}" dt="2024-02-12T15:07:26.824" v="4137" actId="20577"/>
        <pc:sldMkLst>
          <pc:docMk/>
          <pc:sldMk cId="1775069506" sldId="874"/>
        </pc:sldMkLst>
      </pc:sldChg>
      <pc:sldChg chg="modNotesTx">
        <pc:chgData name="Naegelen, Bruce" userId="a1b3bd5d-153f-4b7b-957d-38a34e2bbe6d" providerId="ADAL" clId="{AF59A412-9D3C-42D8-B4ED-E79804D8A5AB}" dt="2024-02-12T15:09:36.467" v="4376" actId="20577"/>
        <pc:sldMkLst>
          <pc:docMk/>
          <pc:sldMk cId="3860557855" sldId="875"/>
        </pc:sldMkLst>
      </pc:sldChg>
      <pc:sldChg chg="modSp mod modNotesTx">
        <pc:chgData name="Naegelen, Bruce" userId="a1b3bd5d-153f-4b7b-957d-38a34e2bbe6d" providerId="ADAL" clId="{AF59A412-9D3C-42D8-B4ED-E79804D8A5AB}" dt="2024-02-12T15:23:28.436" v="4747" actId="20577"/>
        <pc:sldMkLst>
          <pc:docMk/>
          <pc:sldMk cId="316205565" sldId="876"/>
        </pc:sldMkLst>
      </pc:sldChg>
      <pc:sldChg chg="modSp add mod modNotesTx">
        <pc:chgData name="Naegelen, Bruce" userId="a1b3bd5d-153f-4b7b-957d-38a34e2bbe6d" providerId="ADAL" clId="{AF59A412-9D3C-42D8-B4ED-E79804D8A5AB}" dt="2024-02-12T15:34:18.307" v="4826" actId="6549"/>
        <pc:sldMkLst>
          <pc:docMk/>
          <pc:sldMk cId="2402342917" sldId="8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580D2-C6E0-4712-B893-35FD00FB1991}"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FC73D-1852-4DA8-B44D-787D7FB8D8C5}" type="slidenum">
              <a:rPr lang="en-US" smtClean="0"/>
              <a:t>‹#›</a:t>
            </a:fld>
            <a:endParaRPr lang="en-US"/>
          </a:p>
        </p:txBody>
      </p:sp>
    </p:spTree>
    <p:extLst>
      <p:ext uri="{BB962C8B-B14F-4D97-AF65-F5344CB8AC3E}">
        <p14:creationId xmlns:p14="http://schemas.microsoft.com/office/powerpoint/2010/main" val="38821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Good evening, Mayor Baker, Commissioners… </a:t>
            </a:r>
          </a:p>
          <a:p>
            <a:endParaRPr lang="en-US" b="0" dirty="0"/>
          </a:p>
          <a:p>
            <a:r>
              <a:rPr lang="en-US" b="0" dirty="0"/>
              <a:t>I’m Bruce Naegelen, Community Economic Development Planner for the North Central Prosperity Zone – with the NC Main Street &amp; Rural Planning Program, Rural Economic Development Division of NC Commerce.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700FF-D958-4D80-9E31-5BC346A5A1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202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Erwin Outdoor Recreation Asset Map highlights publicly-controlled properties and the federal, state, and local levels.  </a:t>
            </a:r>
          </a:p>
          <a:p>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10</a:t>
            </a:fld>
            <a:endParaRPr lang="en-US"/>
          </a:p>
        </p:txBody>
      </p:sp>
    </p:spTree>
    <p:extLst>
      <p:ext uri="{BB962C8B-B14F-4D97-AF65-F5344CB8AC3E}">
        <p14:creationId xmlns:p14="http://schemas.microsoft.com/office/powerpoint/2010/main" val="1713361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Some of the major outdoor recreation assets in Nashville include</a:t>
            </a:r>
            <a:r>
              <a:rPr lang="en-US" dirty="0"/>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11</a:t>
            </a:fld>
            <a:endParaRPr lang="en-US"/>
          </a:p>
        </p:txBody>
      </p:sp>
    </p:spTree>
    <p:extLst>
      <p:ext uri="{BB962C8B-B14F-4D97-AF65-F5344CB8AC3E}">
        <p14:creationId xmlns:p14="http://schemas.microsoft.com/office/powerpoint/2010/main" val="2411942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economic positioning statement describes where you want Erwin’s outdoor recreation economy to be in the next 5-10 years. </a:t>
            </a:r>
          </a:p>
          <a:p>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12</a:t>
            </a:fld>
            <a:endParaRPr lang="en-US"/>
          </a:p>
        </p:txBody>
      </p:sp>
    </p:spTree>
    <p:extLst>
      <p:ext uri="{BB962C8B-B14F-4D97-AF65-F5344CB8AC3E}">
        <p14:creationId xmlns:p14="http://schemas.microsoft.com/office/powerpoint/2010/main" val="2809929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statement was developed by the work group:  </a:t>
            </a:r>
          </a:p>
          <a:p>
            <a:endParaRPr lang="en-US" dirty="0"/>
          </a:p>
          <a:p>
            <a:r>
              <a:rPr lang="en-US" dirty="0"/>
              <a:t>The Implementation Plan, which we’ll review in a moment, will help achieve this vision</a:t>
            </a:r>
          </a:p>
          <a:p>
            <a:endParaRPr lang="en-US" dirty="0"/>
          </a:p>
          <a:p>
            <a:r>
              <a:rPr lang="en-US" dirty="0"/>
              <a:t>When we’re finished with this presentation,  we will be asking you to consider adopting the Implementation Plan which includes this Economic Positioning Statement.   </a:t>
            </a:r>
          </a:p>
          <a:p>
            <a:endParaRPr lang="en-US" dirty="0"/>
          </a:p>
          <a:p>
            <a:r>
              <a:rPr lang="en-US" b="1" dirty="0"/>
              <a:t>READ STATEMENT: </a:t>
            </a:r>
          </a:p>
          <a:p>
            <a:pPr marL="0" marR="0"/>
            <a:r>
              <a:rPr lang="en-US" sz="12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Erwin is the destination for those seeking to get back to the simple life. Where they can enjoy recreating on the Cape Fear and Black Rivers, and where all trails converge leading to historic Downtown.</a:t>
            </a:r>
            <a:endParaRPr lang="en-US" sz="1200" dirty="0">
              <a:effectLst/>
              <a:latin typeface="Calibri" panose="020F0502020204030204" pitchFamily="34" charset="0"/>
              <a:ea typeface="Calibri" panose="020F0502020204030204" pitchFamily="34" charset="0"/>
            </a:endParaRPr>
          </a:p>
          <a:p>
            <a:endParaRPr lang="en-US" b="1" dirty="0"/>
          </a:p>
        </p:txBody>
      </p:sp>
      <p:sp>
        <p:nvSpPr>
          <p:cNvPr id="4" name="Slide Number Placeholder 3"/>
          <p:cNvSpPr>
            <a:spLocks noGrp="1"/>
          </p:cNvSpPr>
          <p:nvPr>
            <p:ph type="sldNum" sz="quarter" idx="5"/>
          </p:nvPr>
        </p:nvSpPr>
        <p:spPr/>
        <p:txBody>
          <a:bodyPr/>
          <a:lstStyle/>
          <a:p>
            <a:fld id="{7A8FC73D-1852-4DA8-B44D-787D7FB8D8C5}" type="slidenum">
              <a:rPr lang="en-US" smtClean="0"/>
              <a:t>13</a:t>
            </a:fld>
            <a:endParaRPr lang="en-US"/>
          </a:p>
        </p:txBody>
      </p:sp>
    </p:spTree>
    <p:extLst>
      <p:ext uri="{BB962C8B-B14F-4D97-AF65-F5344CB8AC3E}">
        <p14:creationId xmlns:p14="http://schemas.microsoft.com/office/powerpoint/2010/main" val="256280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now we’ll review the Implementation Plan!</a:t>
            </a:r>
          </a:p>
        </p:txBody>
      </p:sp>
      <p:sp>
        <p:nvSpPr>
          <p:cNvPr id="4" name="Slide Number Placeholder 3"/>
          <p:cNvSpPr>
            <a:spLocks noGrp="1"/>
          </p:cNvSpPr>
          <p:nvPr>
            <p:ph type="sldNum" sz="quarter" idx="5"/>
          </p:nvPr>
        </p:nvSpPr>
        <p:spPr/>
        <p:txBody>
          <a:bodyPr/>
          <a:lstStyle/>
          <a:p>
            <a:fld id="{7A8FC73D-1852-4DA8-B44D-787D7FB8D8C5}" type="slidenum">
              <a:rPr lang="en-US" smtClean="0"/>
              <a:t>14</a:t>
            </a:fld>
            <a:endParaRPr lang="en-US"/>
          </a:p>
        </p:txBody>
      </p:sp>
    </p:spTree>
    <p:extLst>
      <p:ext uri="{BB962C8B-B14F-4D97-AF65-F5344CB8AC3E}">
        <p14:creationId xmlns:p14="http://schemas.microsoft.com/office/powerpoint/2010/main" val="1125970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panose="020F0502020204030204" pitchFamily="34" charset="0"/>
                <a:ea typeface="Calibri" panose="020F0502020204030204" pitchFamily="34" charset="0"/>
                <a:cs typeface="Calibri" panose="020F0502020204030204" pitchFamily="34" charset="0"/>
              </a:rPr>
              <a:t>There are 4 Strategies, 5 Goals, 21 Objectives and proposed actions and projects to achieve those objectives and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15</a:t>
            </a:fld>
            <a:endParaRPr lang="en-US"/>
          </a:p>
        </p:txBody>
      </p:sp>
    </p:spTree>
    <p:extLst>
      <p:ext uri="{BB962C8B-B14F-4D97-AF65-F5344CB8AC3E}">
        <p14:creationId xmlns:p14="http://schemas.microsoft.com/office/powerpoint/2010/main" val="33405945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0" i="0" dirty="0">
                <a:effectLst/>
                <a:latin typeface="Calibri" panose="020F0502020204030204" pitchFamily="34" charset="0"/>
                <a:ea typeface="Calibri" panose="020F0502020204030204" pitchFamily="34" charset="0"/>
                <a:cs typeface="Calibri" panose="020F0502020204030204" pitchFamily="34" charset="0"/>
              </a:rPr>
              <a:t>To respect everyone’s time we will be presenting tonight a higher-level Implementation Plan with just Strategies, Goals and Objectives</a:t>
            </a:r>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16</a:t>
            </a:fld>
            <a:endParaRPr lang="en-US"/>
          </a:p>
        </p:txBody>
      </p:sp>
    </p:spTree>
    <p:extLst>
      <p:ext uri="{BB962C8B-B14F-4D97-AF65-F5344CB8AC3E}">
        <p14:creationId xmlns:p14="http://schemas.microsoft.com/office/powerpoint/2010/main" val="1940977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17</a:t>
            </a:fld>
            <a:endParaRPr lang="en-US"/>
          </a:p>
        </p:txBody>
      </p:sp>
    </p:spTree>
    <p:extLst>
      <p:ext uri="{BB962C8B-B14F-4D97-AF65-F5344CB8AC3E}">
        <p14:creationId xmlns:p14="http://schemas.microsoft.com/office/powerpoint/2010/main" val="1072450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A7318-D03F-F428-216D-7A39DD84A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0F71F-376D-265D-78AC-6225F268E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02EAC-8CBB-1DEC-87E7-7E310FCFAF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1C9A54-64D5-6CAB-C8B0-90F6BB46AB35}"/>
              </a:ext>
            </a:extLst>
          </p:cNvPr>
          <p:cNvSpPr>
            <a:spLocks noGrp="1"/>
          </p:cNvSpPr>
          <p:nvPr>
            <p:ph type="sldNum" sz="quarter" idx="5"/>
          </p:nvPr>
        </p:nvSpPr>
        <p:spPr/>
        <p:txBody>
          <a:bodyPr/>
          <a:lstStyle/>
          <a:p>
            <a:fld id="{7A8FC73D-1852-4DA8-B44D-787D7FB8D8C5}" type="slidenum">
              <a:rPr lang="en-US" smtClean="0"/>
              <a:t>18</a:t>
            </a:fld>
            <a:endParaRPr lang="en-US"/>
          </a:p>
        </p:txBody>
      </p:sp>
    </p:spTree>
    <p:extLst>
      <p:ext uri="{BB962C8B-B14F-4D97-AF65-F5344CB8AC3E}">
        <p14:creationId xmlns:p14="http://schemas.microsoft.com/office/powerpoint/2010/main" val="1819116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8EBC9-45F5-A741-62D3-C2CB29262F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19997-3EA3-DB77-77D1-AD04CB0D9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B2C7F-6DC3-23FF-6484-BC7F7C439A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1F3903-19E7-0758-1E16-3E68E79F2FC1}"/>
              </a:ext>
            </a:extLst>
          </p:cNvPr>
          <p:cNvSpPr>
            <a:spLocks noGrp="1"/>
          </p:cNvSpPr>
          <p:nvPr>
            <p:ph type="sldNum" sz="quarter" idx="5"/>
          </p:nvPr>
        </p:nvSpPr>
        <p:spPr/>
        <p:txBody>
          <a:bodyPr/>
          <a:lstStyle/>
          <a:p>
            <a:fld id="{7A8FC73D-1852-4DA8-B44D-787D7FB8D8C5}" type="slidenum">
              <a:rPr lang="en-US" smtClean="0"/>
              <a:t>19</a:t>
            </a:fld>
            <a:endParaRPr lang="en-US"/>
          </a:p>
        </p:txBody>
      </p:sp>
    </p:spTree>
    <p:extLst>
      <p:ext uri="{BB962C8B-B14F-4D97-AF65-F5344CB8AC3E}">
        <p14:creationId xmlns:p14="http://schemas.microsoft.com/office/powerpoint/2010/main" val="709650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mn-lt"/>
                <a:ea typeface="Times New Roman" panose="02020603050405020304" pitchFamily="18" charset="0"/>
              </a:rPr>
              <a:t>In the fall of 2022, the NC Department of Commerce’s Main Street &amp; Rural Planning Center announced a technical assistance program called </a:t>
            </a:r>
            <a:r>
              <a:rPr lang="en-US" sz="1200" i="1" kern="0" dirty="0">
                <a:effectLst/>
                <a:latin typeface="+mn-lt"/>
                <a:ea typeface="Times New Roman" panose="02020603050405020304" pitchFamily="18" charset="0"/>
              </a:rPr>
              <a:t>Creating Outdoor Recreation Economies </a:t>
            </a:r>
            <a:r>
              <a:rPr lang="en-US" sz="1200" kern="0" dirty="0">
                <a:effectLst/>
                <a:latin typeface="+mn-lt"/>
                <a:ea typeface="Times New Roman" panose="02020603050405020304" pitchFamily="18" charset="0"/>
              </a:rPr>
              <a:t>(CORE).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mn-lt"/>
                <a:ea typeface="Times New Roman" panose="02020603050405020304" pitchFamily="18" charset="0"/>
              </a:rPr>
              <a:t>It offers planning and asset development to leverage outdoor recreation resources available across the state of North Carolina to bolster local economic vitality.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dirty="0">
              <a:solidFill>
                <a:srgbClr val="000000"/>
              </a:solidFill>
              <a:effectLst/>
              <a:latin typeface="+mn-lt"/>
              <a:ea typeface="Calibri" panose="020F0502020204030204" pitchFamily="34"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mn-lt"/>
                <a:ea typeface="Calibri" panose="020F0502020204030204" pitchFamily="34" charset="0"/>
                <a:cs typeface="Cambria" panose="02040503050406030204" pitchFamily="18" charset="0"/>
              </a:rPr>
              <a:t>In October 2022, Erwin applied to participate in the new program and formalized that participation with a Memorandum of Understanding which you adopted in September 2023.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mn-lt"/>
              <a:ea typeface="Calibri" panose="020F0502020204030204" pitchFamily="34" charset="0"/>
              <a:cs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mn-lt"/>
                <a:ea typeface="Calibri" panose="020F0502020204030204" pitchFamily="34" charset="0"/>
                <a:cs typeface="Cambria" panose="02040503050406030204" pitchFamily="18" charset="0"/>
              </a:rPr>
              <a:t>This strategic plan has an implementation horizon of five years – and the Rural Economic Division of NC Commerce will provide on-going assistance. </a:t>
            </a:r>
          </a:p>
          <a:p>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2</a:t>
            </a:fld>
            <a:endParaRPr lang="en-US"/>
          </a:p>
        </p:txBody>
      </p:sp>
    </p:spTree>
    <p:extLst>
      <p:ext uri="{BB962C8B-B14F-4D97-AF65-F5344CB8AC3E}">
        <p14:creationId xmlns:p14="http://schemas.microsoft.com/office/powerpoint/2010/main" val="1278017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6740F-13D3-0AEE-A455-07FBC97AA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F87E8-449C-F86C-EEEF-E3C6EA724B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7270F-45B8-A09E-CBB9-C73897BBCF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75B27D-9FFB-7C7D-451A-03467CBA0FDA}"/>
              </a:ext>
            </a:extLst>
          </p:cNvPr>
          <p:cNvSpPr>
            <a:spLocks noGrp="1"/>
          </p:cNvSpPr>
          <p:nvPr>
            <p:ph type="sldNum" sz="quarter" idx="5"/>
          </p:nvPr>
        </p:nvSpPr>
        <p:spPr/>
        <p:txBody>
          <a:bodyPr/>
          <a:lstStyle/>
          <a:p>
            <a:fld id="{7A8FC73D-1852-4DA8-B44D-787D7FB8D8C5}" type="slidenum">
              <a:rPr lang="en-US" smtClean="0"/>
              <a:t>20</a:t>
            </a:fld>
            <a:endParaRPr lang="en-US"/>
          </a:p>
        </p:txBody>
      </p:sp>
    </p:spTree>
    <p:extLst>
      <p:ext uri="{BB962C8B-B14F-4D97-AF65-F5344CB8AC3E}">
        <p14:creationId xmlns:p14="http://schemas.microsoft.com/office/powerpoint/2010/main" val="20352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8A753-5C43-155E-D863-3BCF78621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BB713-484B-A13B-D014-D252CA988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0EC3F-58D8-7ED3-C467-88C7AE539F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24AB2F-F20E-911D-8B9E-B0DAF1A1015A}"/>
              </a:ext>
            </a:extLst>
          </p:cNvPr>
          <p:cNvSpPr>
            <a:spLocks noGrp="1"/>
          </p:cNvSpPr>
          <p:nvPr>
            <p:ph type="sldNum" sz="quarter" idx="5"/>
          </p:nvPr>
        </p:nvSpPr>
        <p:spPr/>
        <p:txBody>
          <a:bodyPr/>
          <a:lstStyle/>
          <a:p>
            <a:fld id="{7A8FC73D-1852-4DA8-B44D-787D7FB8D8C5}" type="slidenum">
              <a:rPr lang="en-US" smtClean="0"/>
              <a:t>21</a:t>
            </a:fld>
            <a:endParaRPr lang="en-US"/>
          </a:p>
        </p:txBody>
      </p:sp>
    </p:spTree>
    <p:extLst>
      <p:ext uri="{BB962C8B-B14F-4D97-AF65-F5344CB8AC3E}">
        <p14:creationId xmlns:p14="http://schemas.microsoft.com/office/powerpoint/2010/main" val="949575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58BE-281B-9E71-5220-FD022D5FC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48864-546F-F1D7-5009-871FC143A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C71399-3932-DC7A-0F38-10ED2B341B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838D4B-4E95-9B98-0549-BE78EA14775B}"/>
              </a:ext>
            </a:extLst>
          </p:cNvPr>
          <p:cNvSpPr>
            <a:spLocks noGrp="1"/>
          </p:cNvSpPr>
          <p:nvPr>
            <p:ph type="sldNum" sz="quarter" idx="5"/>
          </p:nvPr>
        </p:nvSpPr>
        <p:spPr/>
        <p:txBody>
          <a:bodyPr/>
          <a:lstStyle/>
          <a:p>
            <a:fld id="{7A8FC73D-1852-4DA8-B44D-787D7FB8D8C5}" type="slidenum">
              <a:rPr lang="en-US" smtClean="0"/>
              <a:t>22</a:t>
            </a:fld>
            <a:endParaRPr lang="en-US"/>
          </a:p>
        </p:txBody>
      </p:sp>
    </p:spTree>
    <p:extLst>
      <p:ext uri="{BB962C8B-B14F-4D97-AF65-F5344CB8AC3E}">
        <p14:creationId xmlns:p14="http://schemas.microsoft.com/office/powerpoint/2010/main" val="1821604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939CC-5E44-2FEF-094D-72195BFBA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3A18E-C054-4C45-DE34-D5E2F12507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23D0F-A603-60AE-AADC-0089660483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65589E-9301-9C49-14A3-CFD259B2722C}"/>
              </a:ext>
            </a:extLst>
          </p:cNvPr>
          <p:cNvSpPr>
            <a:spLocks noGrp="1"/>
          </p:cNvSpPr>
          <p:nvPr>
            <p:ph type="sldNum" sz="quarter" idx="5"/>
          </p:nvPr>
        </p:nvSpPr>
        <p:spPr/>
        <p:txBody>
          <a:bodyPr/>
          <a:lstStyle/>
          <a:p>
            <a:fld id="{7A8FC73D-1852-4DA8-B44D-787D7FB8D8C5}" type="slidenum">
              <a:rPr lang="en-US" smtClean="0"/>
              <a:t>23</a:t>
            </a:fld>
            <a:endParaRPr lang="en-US"/>
          </a:p>
        </p:txBody>
      </p:sp>
    </p:spTree>
    <p:extLst>
      <p:ext uri="{BB962C8B-B14F-4D97-AF65-F5344CB8AC3E}">
        <p14:creationId xmlns:p14="http://schemas.microsoft.com/office/powerpoint/2010/main" val="1526146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06D6-39BD-87BE-D8CD-AC4CE77A81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DF385-DF74-DA57-8AA6-D2F6692ED2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6FC5B-E269-F0DF-E442-4E76A3EF85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benefits of participation in the CORE program is the availability of implementation services provided by our UNC System Partners at NCGrowth – UNC Chapel Hill; Initiative for Community Growth and Development at NC State University; Crisp Small Business Resource Center, Miller School of Entrepreneurship, College of Business at east Carolina University and the Center for Industry research &amp; Engagement, Bryan School of Business and Economics at UNC-Greensboro.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80F72A0-DAAF-8815-AA38-C5658B9C5A4B}"/>
              </a:ext>
            </a:extLst>
          </p:cNvPr>
          <p:cNvSpPr>
            <a:spLocks noGrp="1"/>
          </p:cNvSpPr>
          <p:nvPr>
            <p:ph type="sldNum" sz="quarter" idx="5"/>
          </p:nvPr>
        </p:nvSpPr>
        <p:spPr/>
        <p:txBody>
          <a:bodyPr/>
          <a:lstStyle/>
          <a:p>
            <a:fld id="{7A8FC73D-1852-4DA8-B44D-787D7FB8D8C5}" type="slidenum">
              <a:rPr lang="en-US" smtClean="0"/>
              <a:t>24</a:t>
            </a:fld>
            <a:endParaRPr lang="en-US"/>
          </a:p>
        </p:txBody>
      </p:sp>
    </p:spTree>
    <p:extLst>
      <p:ext uri="{BB962C8B-B14F-4D97-AF65-F5344CB8AC3E}">
        <p14:creationId xmlns:p14="http://schemas.microsoft.com/office/powerpoint/2010/main" val="4160256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Services include:</a:t>
            </a:r>
          </a:p>
          <a:p>
            <a:pPr marL="171450" indent="-171450">
              <a:buFont typeface="Arial" panose="020B0604020202020204" pitchFamily="34" charset="0"/>
              <a:buChar char="•"/>
            </a:pPr>
            <a:r>
              <a:rPr lang="en-US" dirty="0"/>
              <a:t>Feasibility studies, </a:t>
            </a:r>
          </a:p>
          <a:p>
            <a:pPr marL="171450" indent="-171450">
              <a:buFont typeface="Arial" panose="020B0604020202020204" pitchFamily="34" charset="0"/>
              <a:buChar char="•"/>
            </a:pPr>
            <a:r>
              <a:rPr lang="en-US" dirty="0"/>
              <a:t>Strategic plan Implementation</a:t>
            </a:r>
          </a:p>
          <a:p>
            <a:pPr marL="171450" indent="-171450">
              <a:buFont typeface="Arial" panose="020B0604020202020204" pitchFamily="34" charset="0"/>
              <a:buChar char="•"/>
            </a:pPr>
            <a:r>
              <a:rPr lang="en-US" dirty="0"/>
              <a:t>Market Analyses</a:t>
            </a:r>
          </a:p>
          <a:p>
            <a:pPr marL="171450" indent="-171450">
              <a:buFont typeface="Arial" panose="020B0604020202020204" pitchFamily="34" charset="0"/>
              <a:buChar char="•"/>
            </a:pPr>
            <a:r>
              <a:rPr lang="en-US" dirty="0"/>
              <a:t>Economic Impact Analysis</a:t>
            </a:r>
          </a:p>
          <a:p>
            <a:pPr marL="171450" indent="-171450">
              <a:buFont typeface="Arial" panose="020B0604020202020204" pitchFamily="34" charset="0"/>
              <a:buChar char="•"/>
            </a:pPr>
            <a:r>
              <a:rPr lang="en-US" dirty="0"/>
              <a:t>Design study services – such as for Downtown </a:t>
            </a:r>
          </a:p>
          <a:p>
            <a:pPr marL="171450" indent="-171450">
              <a:buFont typeface="Arial" panose="020B0604020202020204" pitchFamily="34" charset="0"/>
              <a:buChar char="•"/>
            </a:pPr>
            <a:r>
              <a:rPr lang="en-US" dirty="0"/>
              <a:t>Community Event Portfolios and Economic Impact Analyses</a:t>
            </a:r>
          </a:p>
          <a:p>
            <a:pPr marL="171450" indent="-171450">
              <a:buFont typeface="Arial" panose="020B0604020202020204" pitchFamily="34" charset="0"/>
              <a:buChar char="•"/>
            </a:pPr>
            <a:r>
              <a:rPr lang="en-US" dirty="0"/>
              <a:t>Destination management and marketing plans</a:t>
            </a:r>
          </a:p>
          <a:p>
            <a:pPr marL="171450" indent="-171450">
              <a:buFont typeface="Arial" panose="020B0604020202020204" pitchFamily="34" charset="0"/>
              <a:buChar char="•"/>
            </a:pPr>
            <a:r>
              <a:rPr lang="en-US" dirty="0"/>
              <a:t>Stakeholder management plans</a:t>
            </a:r>
          </a:p>
          <a:p>
            <a:pPr marL="171450" indent="-171450">
              <a:buFont typeface="Arial" panose="020B0604020202020204" pitchFamily="34" charset="0"/>
              <a:buChar char="•"/>
            </a:pPr>
            <a:r>
              <a:rPr lang="en-US" dirty="0"/>
              <a:t>Outdoor Recreation Consumer Profile Reports</a:t>
            </a:r>
          </a:p>
          <a:p>
            <a:pPr marL="171450" indent="-171450">
              <a:buFont typeface="Arial" panose="020B0604020202020204" pitchFamily="34" charset="0"/>
              <a:buChar char="•"/>
            </a:pPr>
            <a:r>
              <a:rPr lang="en-US" dirty="0"/>
              <a:t>And other options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will work with the Town following adoption of the plan to determine one or two </a:t>
            </a:r>
            <a:r>
              <a:rPr lang="en-US"/>
              <a:t>priority services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25</a:t>
            </a:fld>
            <a:endParaRPr lang="en-US"/>
          </a:p>
        </p:txBody>
      </p:sp>
    </p:spTree>
    <p:extLst>
      <p:ext uri="{BB962C8B-B14F-4D97-AF65-F5344CB8AC3E}">
        <p14:creationId xmlns:p14="http://schemas.microsoft.com/office/powerpoint/2010/main" val="2033128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0" dirty="0">
                <a:effectLst/>
                <a:latin typeface="+mn-lt"/>
                <a:ea typeface="Times New Roman" panose="02020603050405020304" pitchFamily="18" charset="0"/>
              </a:rPr>
              <a:t>I would like to reiterate this a 5-year plan, and my colleagues and I with the NC Main Street &amp; Rural Planning Center, Rural Economic Development Division of Commerce will be following up and providing on-going assistance. </a:t>
            </a:r>
          </a:p>
          <a:p>
            <a:endParaRPr lang="en-US" sz="1200" kern="0" dirty="0">
              <a:effectLst/>
              <a:latin typeface="+mn-lt"/>
              <a:ea typeface="Times New Roman" panose="02020603050405020304" pitchFamily="18" charset="0"/>
            </a:endParaRPr>
          </a:p>
          <a:p>
            <a:r>
              <a:rPr lang="en-US" sz="1200" kern="0" dirty="0">
                <a:effectLst/>
                <a:latin typeface="+mn-lt"/>
                <a:ea typeface="Times New Roman" panose="02020603050405020304" pitchFamily="18" charset="0"/>
              </a:rPr>
              <a:t>We are requesting that the board adopt the </a:t>
            </a:r>
            <a:r>
              <a:rPr lang="en-US" sz="1200" i="1" kern="0" dirty="0">
                <a:effectLst/>
                <a:latin typeface="+mn-lt"/>
                <a:ea typeface="Times New Roman" panose="02020603050405020304" pitchFamily="18" charset="0"/>
              </a:rPr>
              <a:t>Erwin Creating Outdoor Recreation Economies Strategic and Implementation Plan</a:t>
            </a:r>
            <a:r>
              <a:rPr lang="en-US" sz="1200" kern="0" dirty="0">
                <a:effectLst/>
                <a:latin typeface="+mn-lt"/>
                <a:ea typeface="Times New Roman" panose="02020603050405020304" pitchFamily="18" charset="0"/>
              </a:rPr>
              <a:t>. </a:t>
            </a:r>
          </a:p>
          <a:p>
            <a:endParaRPr lang="en-US" sz="1200" kern="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I will be glad to answer any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3A020-0BE2-417B-A436-74BEB8A9BC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272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8FC73D-1852-4DA8-B44D-787D7FB8D8C5}" type="slidenum">
              <a:rPr lang="en-US" smtClean="0"/>
              <a:t>27</a:t>
            </a:fld>
            <a:endParaRPr lang="en-US"/>
          </a:p>
        </p:txBody>
      </p:sp>
    </p:spTree>
    <p:extLst>
      <p:ext uri="{BB962C8B-B14F-4D97-AF65-F5344CB8AC3E}">
        <p14:creationId xmlns:p14="http://schemas.microsoft.com/office/powerpoint/2010/main" val="425968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kern="100" dirty="0">
                <a:latin typeface="Calibri" panose="020F0502020204030204" pitchFamily="34" charset="0"/>
                <a:ea typeface="Calibri" panose="020F0502020204030204" pitchFamily="34" charset="0"/>
                <a:cs typeface="Times New Roman" panose="02020603050405020304" pitchFamily="18" charset="0"/>
              </a:rPr>
              <a:t>This is a definition of Outdoor Recreation – “recreational activities undertaken for leisure that occur outdoors, that involves some level of intentional physical exertion and occurs in nature-based environments.  </a:t>
            </a:r>
          </a:p>
          <a:p>
            <a:pPr defTabSz="931774">
              <a:defRP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kern="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defTabSz="931774">
              <a:defRPr/>
            </a:pPr>
            <a:fld id="{7A8FC73D-1852-4DA8-B44D-787D7FB8D8C5}"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79568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entury Gothic" panose="020B0502020202020204" pitchFamily="34" charset="0"/>
              </a:rPr>
              <a:t>The </a:t>
            </a:r>
            <a:r>
              <a:rPr lang="en-US" b="1" dirty="0">
                <a:latin typeface="Century Gothic" panose="020B0502020202020204" pitchFamily="34" charset="0"/>
              </a:rPr>
              <a:t>outdoor recreation economy </a:t>
            </a:r>
            <a:r>
              <a:rPr lang="en-US" dirty="0">
                <a:latin typeface="Century Gothic" panose="020B0502020202020204" pitchFamily="34" charset="0"/>
              </a:rPr>
              <a:t>is the web of service and product-based businesses associated with outdoor recreation activities.</a:t>
            </a:r>
          </a:p>
          <a:p>
            <a:pPr marL="0" indent="0">
              <a:buNone/>
            </a:pPr>
            <a:r>
              <a:rPr lang="en-US" dirty="0">
                <a:latin typeface="Century Gothic" panose="020B0502020202020204" pitchFamily="34" charset="0"/>
              </a:rPr>
              <a:t>Stakeholders include:</a:t>
            </a:r>
          </a:p>
          <a:p>
            <a:pPr marL="0" indent="0">
              <a:buNone/>
            </a:pPr>
            <a:r>
              <a:rPr lang="en-US" dirty="0">
                <a:latin typeface="Century Gothic" panose="020B0502020202020204" pitchFamily="34" charset="0"/>
              </a:rPr>
              <a:t>Outfitters &amp; Guide Services</a:t>
            </a:r>
          </a:p>
          <a:p>
            <a:pPr marL="0" indent="0">
              <a:buNone/>
            </a:pPr>
            <a:r>
              <a:rPr lang="en-US" dirty="0">
                <a:latin typeface="Century Gothic" panose="020B0502020202020204" pitchFamily="34" charset="0"/>
              </a:rPr>
              <a:t>Gear Designers &amp; Manufacturers</a:t>
            </a:r>
          </a:p>
          <a:p>
            <a:pPr marL="0" indent="0">
              <a:buNone/>
            </a:pPr>
            <a:r>
              <a:rPr lang="en-US" dirty="0">
                <a:latin typeface="Century Gothic" panose="020B0502020202020204" pitchFamily="34" charset="0"/>
              </a:rPr>
              <a:t>Product Retailers &amp; Gear Service Shops</a:t>
            </a:r>
          </a:p>
          <a:p>
            <a:pPr marL="0" indent="0">
              <a:buNone/>
            </a:pPr>
            <a:r>
              <a:rPr lang="en-US" dirty="0">
                <a:latin typeface="Century Gothic" panose="020B0502020202020204" pitchFamily="34" charset="0"/>
              </a:rPr>
              <a:t>Hospitality &amp; Food Service</a:t>
            </a:r>
          </a:p>
          <a:p>
            <a:pPr marL="0" indent="0">
              <a:buNone/>
            </a:pPr>
            <a:r>
              <a:rPr lang="en-US" dirty="0">
                <a:latin typeface="Century Gothic" panose="020B0502020202020204" pitchFamily="34" charset="0"/>
              </a:rPr>
              <a:t>Travel-oriented Businesses</a:t>
            </a:r>
          </a:p>
          <a:p>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4</a:t>
            </a:fld>
            <a:endParaRPr lang="en-US"/>
          </a:p>
        </p:txBody>
      </p:sp>
    </p:spTree>
    <p:extLst>
      <p:ext uri="{BB962C8B-B14F-4D97-AF65-F5344CB8AC3E}">
        <p14:creationId xmlns:p14="http://schemas.microsoft.com/office/powerpoint/2010/main" val="446423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7A8FC73D-1852-4DA8-B44D-787D7FB8D8C5}" type="slidenum">
              <a:rPr lang="en-US" smtClean="0"/>
              <a:t>5</a:t>
            </a:fld>
            <a:endParaRPr lang="en-US"/>
          </a:p>
        </p:txBody>
      </p:sp>
    </p:spTree>
    <p:extLst>
      <p:ext uri="{BB962C8B-B14F-4D97-AF65-F5344CB8AC3E}">
        <p14:creationId xmlns:p14="http://schemas.microsoft.com/office/powerpoint/2010/main" val="1871649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solidFill>
                  <a:srgbClr val="000000"/>
                </a:solidFill>
                <a:effectLst/>
                <a:latin typeface="+mn-lt"/>
                <a:ea typeface="Calibri" panose="020F0502020204030204" pitchFamily="34" charset="0"/>
                <a:cs typeface="Cambria" panose="02040503050406030204" pitchFamily="18" charset="0"/>
              </a:rPr>
              <a:t>The program focuses on activities communities can do to: </a:t>
            </a:r>
          </a:p>
          <a:p>
            <a:pPr marL="342900" marR="0" lvl="0" indent="-342900">
              <a:spcBef>
                <a:spcPts val="0"/>
              </a:spcBef>
              <a:spcAft>
                <a:spcPts val="0"/>
              </a:spcAft>
              <a:buFont typeface="Calibri" panose="020F0502020204030204" pitchFamily="34" charset="0"/>
              <a:buChar char="•"/>
            </a:pPr>
            <a:r>
              <a:rPr lang="en-US" sz="1200" dirty="0">
                <a:solidFill>
                  <a:srgbClr val="000000"/>
                </a:solidFill>
                <a:effectLst/>
                <a:latin typeface="+mn-lt"/>
                <a:ea typeface="Calibri" panose="020F0502020204030204" pitchFamily="34" charset="0"/>
                <a:cs typeface="Cambria" panose="02040503050406030204" pitchFamily="18" charset="0"/>
              </a:rPr>
              <a:t>Increase tourism</a:t>
            </a:r>
          </a:p>
          <a:p>
            <a:pPr marL="342900" marR="0" lvl="0" indent="-342900">
              <a:spcBef>
                <a:spcPts val="0"/>
              </a:spcBef>
              <a:spcAft>
                <a:spcPts val="0"/>
              </a:spcAft>
              <a:buFont typeface="Calibri" panose="020F0502020204030204" pitchFamily="34" charset="0"/>
              <a:buChar char="•"/>
            </a:pPr>
            <a:r>
              <a:rPr lang="en-US" sz="1200" dirty="0">
                <a:solidFill>
                  <a:srgbClr val="000000"/>
                </a:solidFill>
                <a:effectLst/>
                <a:latin typeface="+mn-lt"/>
                <a:ea typeface="Calibri" panose="020F0502020204030204" pitchFamily="34" charset="0"/>
                <a:cs typeface="Cambria" panose="02040503050406030204" pitchFamily="18" charset="0"/>
              </a:rPr>
              <a:t>Encourage small business development</a:t>
            </a:r>
          </a:p>
          <a:p>
            <a:pPr marL="342900" marR="0" lvl="0" indent="-342900">
              <a:spcBef>
                <a:spcPts val="0"/>
              </a:spcBef>
              <a:spcAft>
                <a:spcPts val="0"/>
              </a:spcAft>
              <a:buFont typeface="Calibri" panose="020F0502020204030204" pitchFamily="34" charset="0"/>
              <a:buChar char="•"/>
            </a:pPr>
            <a:r>
              <a:rPr lang="en-US" sz="1200" dirty="0">
                <a:solidFill>
                  <a:srgbClr val="000000"/>
                </a:solidFill>
                <a:effectLst/>
                <a:latin typeface="+mn-lt"/>
                <a:ea typeface="Calibri" panose="020F0502020204030204" pitchFamily="34" charset="0"/>
                <a:cs typeface="Cambria" panose="02040503050406030204" pitchFamily="18" charset="0"/>
              </a:rPr>
              <a:t>Position communities to attract outdoor gear manufacturing industries</a:t>
            </a:r>
          </a:p>
          <a:p>
            <a:pPr marL="342900" marR="0" lvl="0" indent="-342900">
              <a:spcBef>
                <a:spcPts val="0"/>
              </a:spcBef>
              <a:spcAft>
                <a:spcPts val="0"/>
              </a:spcAft>
              <a:buFont typeface="Calibri" panose="020F0502020204030204" pitchFamily="34" charset="0"/>
              <a:buChar char="•"/>
            </a:pPr>
            <a:r>
              <a:rPr lang="en-US" sz="1200" dirty="0">
                <a:solidFill>
                  <a:srgbClr val="000000"/>
                </a:solidFill>
                <a:effectLst/>
                <a:latin typeface="+mn-lt"/>
                <a:ea typeface="Calibri" panose="020F0502020204030204" pitchFamily="34" charset="0"/>
                <a:cs typeface="Cambria" panose="02040503050406030204" pitchFamily="18" charset="0"/>
              </a:rPr>
              <a:t>Plan for outdoor recreation asset and infrastructure development</a:t>
            </a:r>
          </a:p>
          <a:p>
            <a:pPr marL="342900" marR="0" lvl="0" indent="-342900">
              <a:spcBef>
                <a:spcPts val="0"/>
              </a:spcBef>
              <a:spcAft>
                <a:spcPts val="0"/>
              </a:spcAft>
              <a:buFont typeface="Calibri" panose="020F0502020204030204" pitchFamily="34" charset="0"/>
              <a:buChar char="•"/>
            </a:pPr>
            <a:r>
              <a:rPr lang="en-US" sz="1200" dirty="0">
                <a:solidFill>
                  <a:srgbClr val="000000"/>
                </a:solidFill>
                <a:effectLst/>
                <a:latin typeface="+mn-lt"/>
                <a:ea typeface="Calibri" panose="020F0502020204030204" pitchFamily="34" charset="0"/>
                <a:cs typeface="Cambria" panose="02040503050406030204" pitchFamily="18" charset="0"/>
              </a:rPr>
              <a:t>Enhance quality of life improvements for residents</a:t>
            </a:r>
          </a:p>
          <a:p>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6</a:t>
            </a:fld>
            <a:endParaRPr lang="en-US"/>
          </a:p>
        </p:txBody>
      </p:sp>
    </p:spTree>
    <p:extLst>
      <p:ext uri="{BB962C8B-B14F-4D97-AF65-F5344CB8AC3E}">
        <p14:creationId xmlns:p14="http://schemas.microsoft.com/office/powerpoint/2010/main" val="4226785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CORE Work Group met 7 times between October 2023 and November 2024, at which time the members reviewed the implementation plan and made a recommendation to the board of commissioner adopt.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Calibri" panose="020F0502020204030204" pitchFamily="34" charset="0"/>
                <a:ea typeface="Calibri" panose="020F0502020204030204" pitchFamily="34" charset="0"/>
                <a:cs typeface="Times New Roman" panose="02020603050405020304" pitchFamily="18" charset="0"/>
              </a:rPr>
              <a:t>(if asked… there were gaps equaling 7 months for various reasons: holidays, budget, and preparation)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7</a:t>
            </a:fld>
            <a:endParaRPr lang="en-US"/>
          </a:p>
        </p:txBody>
      </p:sp>
    </p:spTree>
    <p:extLst>
      <p:ext uri="{BB962C8B-B14F-4D97-AF65-F5344CB8AC3E}">
        <p14:creationId xmlns:p14="http://schemas.microsoft.com/office/powerpoint/2010/main" val="74562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15 members of the all-star CORE Work Group were very active, informative and dedicated through this entire process. Their names are listed on the screen, but if any of the members of the work group, are here tonight, please stand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8</a:t>
            </a:fld>
            <a:endParaRPr lang="en-US"/>
          </a:p>
        </p:txBody>
      </p:sp>
    </p:spTree>
    <p:extLst>
      <p:ext uri="{BB962C8B-B14F-4D97-AF65-F5344CB8AC3E}">
        <p14:creationId xmlns:p14="http://schemas.microsoft.com/office/powerpoint/2010/main" val="1449818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reviewed the Town’s existing plans, including:</a:t>
            </a:r>
          </a:p>
          <a:p>
            <a:r>
              <a:rPr lang="en-US" dirty="0"/>
              <a:t>-    Town of Erwin Land Use Plan</a:t>
            </a:r>
          </a:p>
          <a:p>
            <a:pPr marL="171450" indent="-171450">
              <a:buFontTx/>
              <a:buChar char="-"/>
            </a:pPr>
            <a:r>
              <a:rPr lang="en-US" dirty="0"/>
              <a:t>Erwin Community Economic Recovery &amp; Resiliency Initiative (CERRI)</a:t>
            </a:r>
          </a:p>
          <a:p>
            <a:pPr marL="171450" indent="-171450">
              <a:buFontTx/>
              <a:buChar char="-"/>
            </a:pPr>
            <a:r>
              <a:rPr lang="en-US" dirty="0"/>
              <a:t>East Coast Greenway State Trail Plan</a:t>
            </a:r>
          </a:p>
          <a:p>
            <a:pPr marL="171450" indent="-171450">
              <a:buFontTx/>
              <a:buChar char="-"/>
            </a:pPr>
            <a:r>
              <a:rPr lang="en-US" dirty="0"/>
              <a:t>Harnett County Bicycle, Pedestrian &amp; Greenway Plan</a:t>
            </a:r>
          </a:p>
          <a:p>
            <a:endParaRPr lang="en-US" dirty="0"/>
          </a:p>
          <a:p>
            <a:r>
              <a:rPr lang="en-US" dirty="0"/>
              <a:t>As well as regional and county plans, including: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2022-2027 Comprehensive Economic Development Strategy (CEDS)</a:t>
            </a:r>
          </a:p>
          <a:p>
            <a:pPr marL="171450" indent="-171450">
              <a:buFontTx/>
              <a:buChar char="-"/>
            </a:pPr>
            <a:r>
              <a:rPr lang="en-US" dirty="0"/>
              <a:t>2023 Brand &amp; Image Position – Dunn &amp; Harnett County Survey</a:t>
            </a:r>
          </a:p>
          <a:p>
            <a:endParaRPr lang="en-US" dirty="0"/>
          </a:p>
        </p:txBody>
      </p:sp>
      <p:sp>
        <p:nvSpPr>
          <p:cNvPr id="4" name="Slide Number Placeholder 3"/>
          <p:cNvSpPr>
            <a:spLocks noGrp="1"/>
          </p:cNvSpPr>
          <p:nvPr>
            <p:ph type="sldNum" sz="quarter" idx="5"/>
          </p:nvPr>
        </p:nvSpPr>
        <p:spPr/>
        <p:txBody>
          <a:bodyPr/>
          <a:lstStyle/>
          <a:p>
            <a:fld id="{7A8FC73D-1852-4DA8-B44D-787D7FB8D8C5}" type="slidenum">
              <a:rPr lang="en-US" smtClean="0"/>
              <a:t>9</a:t>
            </a:fld>
            <a:endParaRPr lang="en-US"/>
          </a:p>
        </p:txBody>
      </p:sp>
    </p:spTree>
    <p:extLst>
      <p:ext uri="{BB962C8B-B14F-4D97-AF65-F5344CB8AC3E}">
        <p14:creationId xmlns:p14="http://schemas.microsoft.com/office/powerpoint/2010/main" val="203667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529DA8-68AE-4631-8155-0E8E8FE0A8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0000"/>
          <a:stretch/>
        </p:blipFill>
        <p:spPr>
          <a:xfrm>
            <a:off x="0" y="0"/>
            <a:ext cx="12192000" cy="6858000"/>
          </a:xfrm>
          <a:prstGeom prst="rect">
            <a:avLst/>
          </a:prstGeom>
        </p:spPr>
      </p:pic>
      <p:sp>
        <p:nvSpPr>
          <p:cNvPr id="2" name="Title 1">
            <a:extLst>
              <a:ext uri="{FF2B5EF4-FFF2-40B4-BE49-F238E27FC236}">
                <a16:creationId xmlns:a16="http://schemas.microsoft.com/office/drawing/2014/main" id="{A791665A-ADEB-4722-8DF6-6289369BC600}"/>
              </a:ext>
            </a:extLst>
          </p:cNvPr>
          <p:cNvSpPr>
            <a:spLocks noGrp="1"/>
          </p:cNvSpPr>
          <p:nvPr>
            <p:ph type="ctrTitle" hasCustomPrompt="1"/>
          </p:nvPr>
        </p:nvSpPr>
        <p:spPr>
          <a:xfrm>
            <a:off x="1524000" y="1122363"/>
            <a:ext cx="9144000" cy="2387600"/>
          </a:xfrm>
        </p:spPr>
        <p:txBody>
          <a:bodyPr anchor="b"/>
          <a:lstStyle>
            <a:lvl1pPr algn="l">
              <a:defRPr sz="6000" b="1" cap="small" baseline="0">
                <a:solidFill>
                  <a:schemeClr val="bg1"/>
                </a:solidFill>
                <a:latin typeface="Century Gothic" panose="020B0502020202020204" pitchFamily="34" charset="0"/>
                <a:ea typeface="Segoe UI Black" panose="020B0A02040204020203" pitchFamily="34" charset="0"/>
                <a:cs typeface="Century Gothic" panose="020B0502020202020204" pitchFamily="34" charset="0"/>
              </a:defRPr>
            </a:lvl1pPr>
          </a:lstStyle>
          <a:p>
            <a:r>
              <a:rPr lang="en-US"/>
              <a:t>Click to Edit Master Title </a:t>
            </a:r>
          </a:p>
        </p:txBody>
      </p:sp>
      <p:sp>
        <p:nvSpPr>
          <p:cNvPr id="3" name="Subtitle 2">
            <a:extLst>
              <a:ext uri="{FF2B5EF4-FFF2-40B4-BE49-F238E27FC236}">
                <a16:creationId xmlns:a16="http://schemas.microsoft.com/office/drawing/2014/main" id="{BD2FD504-9552-4157-89CA-EBFC221444C1}"/>
              </a:ext>
            </a:extLst>
          </p:cNvPr>
          <p:cNvSpPr>
            <a:spLocks noGrp="1"/>
          </p:cNvSpPr>
          <p:nvPr>
            <p:ph type="subTitle" idx="1"/>
          </p:nvPr>
        </p:nvSpPr>
        <p:spPr>
          <a:xfrm>
            <a:off x="1524000" y="3602038"/>
            <a:ext cx="9144000" cy="1655762"/>
          </a:xfrm>
        </p:spPr>
        <p:txBody>
          <a:bodyPr/>
          <a:lstStyle>
            <a:lvl1pPr marL="0" indent="0" algn="l">
              <a:buNone/>
              <a:defRPr sz="2400">
                <a:solidFill>
                  <a:schemeClr val="bg1"/>
                </a:solidFill>
                <a:latin typeface="Century Gothic" panose="020B0502020202020204" pitchFamily="34" charset="0"/>
                <a:ea typeface="Segoe UI Black" panose="020B0A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Oval 15">
            <a:extLst>
              <a:ext uri="{FF2B5EF4-FFF2-40B4-BE49-F238E27FC236}">
                <a16:creationId xmlns:a16="http://schemas.microsoft.com/office/drawing/2014/main" id="{A68C97DB-FB04-4B87-A1AC-501CEAA1CC9B}"/>
              </a:ext>
            </a:extLst>
          </p:cNvPr>
          <p:cNvSpPr/>
          <p:nvPr userDrawn="1"/>
        </p:nvSpPr>
        <p:spPr>
          <a:xfrm>
            <a:off x="8082915" y="5289454"/>
            <a:ext cx="959488" cy="96404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FFFAB2A-FBE2-4D67-A231-91A384D9787B}"/>
              </a:ext>
            </a:extLst>
          </p:cNvPr>
          <p:cNvGrpSpPr/>
          <p:nvPr userDrawn="1"/>
        </p:nvGrpSpPr>
        <p:grpSpPr>
          <a:xfrm>
            <a:off x="8011659" y="5221539"/>
            <a:ext cx="3228343" cy="1121666"/>
            <a:chOff x="8011659" y="5221539"/>
            <a:chExt cx="3228343" cy="1121666"/>
          </a:xfrm>
        </p:grpSpPr>
        <p:pic>
          <p:nvPicPr>
            <p:cNvPr id="18" name="Picture 17">
              <a:extLst>
                <a:ext uri="{FF2B5EF4-FFF2-40B4-BE49-F238E27FC236}">
                  <a16:creationId xmlns:a16="http://schemas.microsoft.com/office/drawing/2014/main" id="{2533A46B-1814-44E7-B4D9-CC5D09EA2E9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65193"/>
            <a:stretch/>
          </p:blipFill>
          <p:spPr>
            <a:xfrm>
              <a:off x="8011659" y="5221539"/>
              <a:ext cx="1146856" cy="1121666"/>
            </a:xfrm>
            <a:prstGeom prst="rect">
              <a:avLst/>
            </a:prstGeom>
          </p:spPr>
        </p:pic>
        <p:pic>
          <p:nvPicPr>
            <p:cNvPr id="19" name="Picture 18">
              <a:extLst>
                <a:ext uri="{FF2B5EF4-FFF2-40B4-BE49-F238E27FC236}">
                  <a16:creationId xmlns:a16="http://schemas.microsoft.com/office/drawing/2014/main" id="{CB67BED3-9596-4E20-89E1-5EB49900973F}"/>
                </a:ext>
                <a:ext uri="{C183D7F6-B498-43B3-948B-1728B52AA6E4}">
                  <adec:decorative xmlns:adec="http://schemas.microsoft.com/office/drawing/2017/decorative" val="1"/>
                </a:ext>
              </a:extLst>
            </p:cNvPr>
            <p:cNvPicPr>
              <a:picLocks noChangeAspect="1"/>
            </p:cNvPicPr>
            <p:nvPr/>
          </p:nvPicPr>
          <p:blipFill rotWithShape="1">
            <a:blip r:embed="rId4">
              <a:biLevel thresh="25000"/>
              <a:extLst>
                <a:ext uri="{28A0092B-C50C-407E-A947-70E740481C1C}">
                  <a14:useLocalDpi xmlns:a14="http://schemas.microsoft.com/office/drawing/2010/main" val="0"/>
                </a:ext>
              </a:extLst>
            </a:blip>
            <a:srcRect l="35466"/>
            <a:stretch/>
          </p:blipFill>
          <p:spPr>
            <a:xfrm>
              <a:off x="9113659" y="5221539"/>
              <a:ext cx="2126343" cy="1121666"/>
            </a:xfrm>
            <a:prstGeom prst="rect">
              <a:avLst/>
            </a:prstGeom>
          </p:spPr>
        </p:pic>
      </p:grpSp>
    </p:spTree>
    <p:extLst>
      <p:ext uri="{BB962C8B-B14F-4D97-AF65-F5344CB8AC3E}">
        <p14:creationId xmlns:p14="http://schemas.microsoft.com/office/powerpoint/2010/main" val="272230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F673-6918-4731-B43C-FF5D3C3E127A}"/>
              </a:ext>
            </a:extLst>
          </p:cNvPr>
          <p:cNvSpPr>
            <a:spLocks noGrp="1"/>
          </p:cNvSpPr>
          <p:nvPr>
            <p:ph type="title"/>
          </p:nvPr>
        </p:nvSpPr>
        <p:spPr>
          <a:xfrm>
            <a:off x="839788" y="457200"/>
            <a:ext cx="3932237" cy="1600200"/>
          </a:xfrm>
        </p:spPr>
        <p:txBody>
          <a:bodyPr anchor="b"/>
          <a:lstStyle>
            <a:lvl1pPr>
              <a:defRPr sz="3200" b="1">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812CC4B-D15D-4356-97E6-CFADC5B12998}"/>
              </a:ext>
            </a:extLst>
          </p:cNvPr>
          <p:cNvSpPr>
            <a:spLocks noGrp="1"/>
          </p:cNvSpPr>
          <p:nvPr>
            <p:ph idx="1"/>
          </p:nvPr>
        </p:nvSpPr>
        <p:spPr>
          <a:xfrm>
            <a:off x="5183188" y="987425"/>
            <a:ext cx="6172200" cy="4873625"/>
          </a:xfrm>
        </p:spPr>
        <p:txBody>
          <a:bodyPr/>
          <a:lstStyle>
            <a:lvl1pPr>
              <a:defRPr sz="3200">
                <a:latin typeface="Georgia" panose="02040502050405020303" pitchFamily="18" charset="0"/>
              </a:defRPr>
            </a:lvl1pPr>
            <a:lvl2pPr>
              <a:defRPr sz="2800">
                <a:latin typeface="Georgia" panose="02040502050405020303" pitchFamily="18" charset="0"/>
              </a:defRPr>
            </a:lvl2pPr>
            <a:lvl3pPr>
              <a:defRPr sz="2400">
                <a:latin typeface="Georgia" panose="02040502050405020303" pitchFamily="18" charset="0"/>
              </a:defRPr>
            </a:lvl3pPr>
            <a:lvl4pPr>
              <a:defRPr sz="2000">
                <a:latin typeface="Georgia" panose="02040502050405020303" pitchFamily="18" charset="0"/>
              </a:defRPr>
            </a:lvl4pPr>
            <a:lvl5pPr>
              <a:defRPr sz="2000">
                <a:latin typeface="Georgia" panose="02040502050405020303" pitchFamily="18"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DFE01A-8375-4ADE-A06A-79EB4DA75C59}"/>
              </a:ext>
            </a:extLst>
          </p:cNvPr>
          <p:cNvSpPr>
            <a:spLocks noGrp="1"/>
          </p:cNvSpPr>
          <p:nvPr>
            <p:ph type="body" sz="half" idx="2"/>
          </p:nvPr>
        </p:nvSpPr>
        <p:spPr>
          <a:xfrm>
            <a:off x="839788" y="2057400"/>
            <a:ext cx="3932237" cy="3811588"/>
          </a:xfrm>
        </p:spPr>
        <p:txBody>
          <a:bodyPr/>
          <a:lstStyle>
            <a:lvl1pPr marL="0" indent="0">
              <a:buNone/>
              <a:defRPr sz="1600">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18E29ED-D57F-4B63-9EC2-87FACBE854ED}"/>
              </a:ext>
            </a:extLst>
          </p:cNvPr>
          <p:cNvSpPr>
            <a:spLocks noGrp="1"/>
          </p:cNvSpPr>
          <p:nvPr>
            <p:ph type="dt" sz="half" idx="10"/>
          </p:nvPr>
        </p:nvSpPr>
        <p:spPr/>
        <p:txBody>
          <a:bodyPr/>
          <a:lstStyle>
            <a:lvl1pPr>
              <a:defRPr sz="900">
                <a:latin typeface="Century Gothic" panose="020B0502020202020204" pitchFamily="34" charset="0"/>
              </a:defRPr>
            </a:lvl1pPr>
          </a:lstStyle>
          <a:p>
            <a:fld id="{BE70A38A-08DE-48B8-9DCD-90E79CFB272F}" type="datetimeFigureOut">
              <a:rPr lang="en-US" smtClean="0"/>
              <a:pPr/>
              <a:t>1/26/2025</a:t>
            </a:fld>
            <a:endParaRPr lang="en-US"/>
          </a:p>
        </p:txBody>
      </p:sp>
      <p:sp>
        <p:nvSpPr>
          <p:cNvPr id="6" name="Footer Placeholder 5">
            <a:extLst>
              <a:ext uri="{FF2B5EF4-FFF2-40B4-BE49-F238E27FC236}">
                <a16:creationId xmlns:a16="http://schemas.microsoft.com/office/drawing/2014/main" id="{F0F077C2-028E-44E0-B52A-DB0787A4110A}"/>
              </a:ext>
            </a:extLst>
          </p:cNvPr>
          <p:cNvSpPr>
            <a:spLocks noGrp="1"/>
          </p:cNvSpPr>
          <p:nvPr>
            <p:ph type="ftr" sz="quarter" idx="11"/>
          </p:nvPr>
        </p:nvSpPr>
        <p:spPr/>
        <p:txBody>
          <a:bodyPr/>
          <a:lstStyle>
            <a:lvl1pPr>
              <a:defRPr sz="900">
                <a:latin typeface="Century Gothic" panose="020B0502020202020204" pitchFamily="34" charset="0"/>
              </a:defRPr>
            </a:lvl1pPr>
          </a:lstStyle>
          <a:p>
            <a:endParaRPr lang="en-US"/>
          </a:p>
        </p:txBody>
      </p:sp>
      <p:sp>
        <p:nvSpPr>
          <p:cNvPr id="7" name="Slide Number Placeholder 6">
            <a:extLst>
              <a:ext uri="{FF2B5EF4-FFF2-40B4-BE49-F238E27FC236}">
                <a16:creationId xmlns:a16="http://schemas.microsoft.com/office/drawing/2014/main" id="{9067B67D-A9A1-4F5E-8770-862B37EBF03F}"/>
              </a:ext>
            </a:extLst>
          </p:cNvPr>
          <p:cNvSpPr>
            <a:spLocks noGrp="1"/>
          </p:cNvSpPr>
          <p:nvPr>
            <p:ph type="sldNum" sz="quarter" idx="12"/>
          </p:nvPr>
        </p:nvSpPr>
        <p:spPr/>
        <p:txBody>
          <a:bodyPr/>
          <a:lstStyle>
            <a:lvl1pPr>
              <a:defRPr sz="900">
                <a:latin typeface="Century Gothic" panose="020B0502020202020204" pitchFamily="34" charset="0"/>
              </a:defRPr>
            </a:lvl1pPr>
          </a:lstStyle>
          <a:p>
            <a:fld id="{40C7FD5E-E0BC-44A0-9C55-282E53F72812}" type="slidenum">
              <a:rPr lang="en-US" smtClean="0"/>
              <a:pPr/>
              <a:t>‹#›</a:t>
            </a:fld>
            <a:endParaRPr lang="en-US"/>
          </a:p>
        </p:txBody>
      </p:sp>
    </p:spTree>
    <p:extLst>
      <p:ext uri="{BB962C8B-B14F-4D97-AF65-F5344CB8AC3E}">
        <p14:creationId xmlns:p14="http://schemas.microsoft.com/office/powerpoint/2010/main" val="3772432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5280F-8DED-4864-A587-CD3490C534F1}"/>
              </a:ext>
            </a:extLst>
          </p:cNvPr>
          <p:cNvSpPr>
            <a:spLocks noGrp="1"/>
          </p:cNvSpPr>
          <p:nvPr>
            <p:ph type="title"/>
          </p:nvPr>
        </p:nvSpPr>
        <p:spPr>
          <a:xfrm>
            <a:off x="839788" y="457200"/>
            <a:ext cx="3932237" cy="1600200"/>
          </a:xfrm>
        </p:spPr>
        <p:txBody>
          <a:bodyPr anchor="b"/>
          <a:lstStyle>
            <a:lvl1pPr>
              <a:defRPr sz="3200" b="1">
                <a:latin typeface="Century Gothic" panose="020B0502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8D4FAE30-DFCD-4B7D-9FE5-0EEDCCC017D1}"/>
              </a:ext>
            </a:extLst>
          </p:cNvPr>
          <p:cNvSpPr>
            <a:spLocks noGrp="1"/>
          </p:cNvSpPr>
          <p:nvPr>
            <p:ph type="pic" idx="1"/>
          </p:nvPr>
        </p:nvSpPr>
        <p:spPr>
          <a:xfrm>
            <a:off x="5183188" y="987425"/>
            <a:ext cx="6172200" cy="4873625"/>
          </a:xfrm>
        </p:spPr>
        <p:txBody>
          <a:bodyPr/>
          <a:lstStyle>
            <a:lvl1pPr marL="0" indent="0">
              <a:buNone/>
              <a:defRPr sz="3200">
                <a:latin typeface="Georgia" panose="02040502050405020303"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1BC775-7C81-4328-970F-9D99BF216C77}"/>
              </a:ext>
            </a:extLst>
          </p:cNvPr>
          <p:cNvSpPr>
            <a:spLocks noGrp="1"/>
          </p:cNvSpPr>
          <p:nvPr>
            <p:ph type="body" sz="half" idx="2"/>
          </p:nvPr>
        </p:nvSpPr>
        <p:spPr>
          <a:xfrm>
            <a:off x="839788" y="2057400"/>
            <a:ext cx="3932237" cy="3811588"/>
          </a:xfrm>
        </p:spPr>
        <p:txBody>
          <a:bodyPr/>
          <a:lstStyle>
            <a:lvl1pPr marL="0" indent="0">
              <a:buNone/>
              <a:defRPr sz="1600">
                <a:latin typeface="Georgia" panose="020405020504050203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A5A653-2508-4615-B649-71825DD85629}"/>
              </a:ext>
            </a:extLst>
          </p:cNvPr>
          <p:cNvSpPr>
            <a:spLocks noGrp="1"/>
          </p:cNvSpPr>
          <p:nvPr>
            <p:ph type="dt" sz="half" idx="10"/>
          </p:nvPr>
        </p:nvSpPr>
        <p:spPr/>
        <p:txBody>
          <a:bodyPr/>
          <a:lstStyle>
            <a:lvl1pPr>
              <a:defRPr sz="900">
                <a:latin typeface="Century Gothic" panose="020B0502020202020204" pitchFamily="34" charset="0"/>
              </a:defRPr>
            </a:lvl1pPr>
          </a:lstStyle>
          <a:p>
            <a:fld id="{BE70A38A-08DE-48B8-9DCD-90E79CFB272F}" type="datetimeFigureOut">
              <a:rPr lang="en-US" smtClean="0"/>
              <a:pPr/>
              <a:t>1/26/2025</a:t>
            </a:fld>
            <a:endParaRPr lang="en-US"/>
          </a:p>
        </p:txBody>
      </p:sp>
      <p:sp>
        <p:nvSpPr>
          <p:cNvPr id="6" name="Footer Placeholder 5">
            <a:extLst>
              <a:ext uri="{FF2B5EF4-FFF2-40B4-BE49-F238E27FC236}">
                <a16:creationId xmlns:a16="http://schemas.microsoft.com/office/drawing/2014/main" id="{166D247F-A254-4E77-A49B-02D93D96ADCA}"/>
              </a:ext>
            </a:extLst>
          </p:cNvPr>
          <p:cNvSpPr>
            <a:spLocks noGrp="1"/>
          </p:cNvSpPr>
          <p:nvPr>
            <p:ph type="ftr" sz="quarter" idx="11"/>
          </p:nvPr>
        </p:nvSpPr>
        <p:spPr/>
        <p:txBody>
          <a:bodyPr/>
          <a:lstStyle>
            <a:lvl1pPr>
              <a:defRPr sz="900">
                <a:latin typeface="Century Gothic" panose="020B0502020202020204" pitchFamily="34" charset="0"/>
              </a:defRPr>
            </a:lvl1pPr>
          </a:lstStyle>
          <a:p>
            <a:endParaRPr lang="en-US"/>
          </a:p>
        </p:txBody>
      </p:sp>
      <p:sp>
        <p:nvSpPr>
          <p:cNvPr id="7" name="Slide Number Placeholder 6">
            <a:extLst>
              <a:ext uri="{FF2B5EF4-FFF2-40B4-BE49-F238E27FC236}">
                <a16:creationId xmlns:a16="http://schemas.microsoft.com/office/drawing/2014/main" id="{E77B4F73-0216-4D9C-BA0D-4B299F04D7E3}"/>
              </a:ext>
            </a:extLst>
          </p:cNvPr>
          <p:cNvSpPr>
            <a:spLocks noGrp="1"/>
          </p:cNvSpPr>
          <p:nvPr>
            <p:ph type="sldNum" sz="quarter" idx="12"/>
          </p:nvPr>
        </p:nvSpPr>
        <p:spPr/>
        <p:txBody>
          <a:bodyPr/>
          <a:lstStyle>
            <a:lvl1pPr>
              <a:defRPr sz="900">
                <a:latin typeface="Century Gothic" panose="020B0502020202020204" pitchFamily="34" charset="0"/>
              </a:defRPr>
            </a:lvl1pPr>
          </a:lstStyle>
          <a:p>
            <a:fld id="{40C7FD5E-E0BC-44A0-9C55-282E53F72812}" type="slidenum">
              <a:rPr lang="en-US" smtClean="0"/>
              <a:pPr/>
              <a:t>‹#›</a:t>
            </a:fld>
            <a:endParaRPr lang="en-US"/>
          </a:p>
        </p:txBody>
      </p:sp>
    </p:spTree>
    <p:extLst>
      <p:ext uri="{BB962C8B-B14F-4D97-AF65-F5344CB8AC3E}">
        <p14:creationId xmlns:p14="http://schemas.microsoft.com/office/powerpoint/2010/main" val="394770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2FB7-FABD-4A6E-8712-A9B2FF4AEC65}"/>
              </a:ext>
            </a:extLst>
          </p:cNvPr>
          <p:cNvSpPr>
            <a:spLocks noGrp="1"/>
          </p:cNvSpPr>
          <p:nvPr>
            <p:ph type="title"/>
          </p:nvPr>
        </p:nvSpPr>
        <p:spPr/>
        <p:txBody>
          <a:bodyPr/>
          <a:lstStyle>
            <a:lvl1pPr>
              <a:defRPr b="1">
                <a:latin typeface="Century Gothic" panose="020B0502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7BE47ED9-C1C4-43B0-9EA6-2F9045E7FA5F}"/>
              </a:ext>
            </a:extLst>
          </p:cNvPr>
          <p:cNvSpPr>
            <a:spLocks noGrp="1"/>
          </p:cNvSpPr>
          <p:nvPr>
            <p:ph type="body" orient="vert" idx="1"/>
          </p:nvPr>
        </p:nvSpPr>
        <p:spPr/>
        <p:txBody>
          <a:bodyPr vert="eaVert"/>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8F64C-7620-4500-BE70-7E2FC5F5D00F}"/>
              </a:ext>
            </a:extLst>
          </p:cNvPr>
          <p:cNvSpPr>
            <a:spLocks noGrp="1"/>
          </p:cNvSpPr>
          <p:nvPr>
            <p:ph type="dt" sz="half" idx="10"/>
          </p:nvPr>
        </p:nvSpPr>
        <p:spPr/>
        <p:txBody>
          <a:bodyPr/>
          <a:lstStyle>
            <a:lvl1pPr>
              <a:defRPr sz="900">
                <a:latin typeface="Century Gothic" panose="020B0502020202020204" pitchFamily="34" charset="0"/>
              </a:defRPr>
            </a:lvl1pPr>
          </a:lstStyle>
          <a:p>
            <a:fld id="{BE70A38A-08DE-48B8-9DCD-90E79CFB272F}" type="datetimeFigureOut">
              <a:rPr lang="en-US" smtClean="0"/>
              <a:pPr/>
              <a:t>1/26/2025</a:t>
            </a:fld>
            <a:endParaRPr lang="en-US"/>
          </a:p>
        </p:txBody>
      </p:sp>
      <p:sp>
        <p:nvSpPr>
          <p:cNvPr id="5" name="Footer Placeholder 4">
            <a:extLst>
              <a:ext uri="{FF2B5EF4-FFF2-40B4-BE49-F238E27FC236}">
                <a16:creationId xmlns:a16="http://schemas.microsoft.com/office/drawing/2014/main" id="{D7A89193-3E54-463E-A046-EDAE25FE0F83}"/>
              </a:ext>
            </a:extLst>
          </p:cNvPr>
          <p:cNvSpPr>
            <a:spLocks noGrp="1"/>
          </p:cNvSpPr>
          <p:nvPr>
            <p:ph type="ftr" sz="quarter" idx="11"/>
          </p:nvPr>
        </p:nvSpPr>
        <p:spPr/>
        <p:txBody>
          <a:bodyPr/>
          <a:lstStyle>
            <a:lvl1pPr>
              <a:defRPr sz="90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1896ECA5-D4F8-497F-840A-B69FE786EA92}"/>
              </a:ext>
            </a:extLst>
          </p:cNvPr>
          <p:cNvSpPr>
            <a:spLocks noGrp="1"/>
          </p:cNvSpPr>
          <p:nvPr>
            <p:ph type="sldNum" sz="quarter" idx="12"/>
          </p:nvPr>
        </p:nvSpPr>
        <p:spPr/>
        <p:txBody>
          <a:bodyPr/>
          <a:lstStyle>
            <a:lvl1pPr>
              <a:defRPr sz="900">
                <a:latin typeface="Century Gothic" panose="020B0502020202020204" pitchFamily="34" charset="0"/>
              </a:defRPr>
            </a:lvl1pPr>
          </a:lstStyle>
          <a:p>
            <a:fld id="{40C7FD5E-E0BC-44A0-9C55-282E53F72812}" type="slidenum">
              <a:rPr lang="en-US" smtClean="0"/>
              <a:pPr/>
              <a:t>‹#›</a:t>
            </a:fld>
            <a:endParaRPr lang="en-US"/>
          </a:p>
        </p:txBody>
      </p:sp>
    </p:spTree>
    <p:extLst>
      <p:ext uri="{BB962C8B-B14F-4D97-AF65-F5344CB8AC3E}">
        <p14:creationId xmlns:p14="http://schemas.microsoft.com/office/powerpoint/2010/main" val="1643295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E210AB-0B58-424E-9C36-A7F5C4FA63B1}"/>
              </a:ext>
            </a:extLst>
          </p:cNvPr>
          <p:cNvSpPr>
            <a:spLocks noGrp="1"/>
          </p:cNvSpPr>
          <p:nvPr>
            <p:ph type="title" orient="vert"/>
          </p:nvPr>
        </p:nvSpPr>
        <p:spPr>
          <a:xfrm>
            <a:off x="8724900" y="365125"/>
            <a:ext cx="2628900" cy="5811838"/>
          </a:xfrm>
        </p:spPr>
        <p:txBody>
          <a:bodyPr vert="eaVert"/>
          <a:lstStyle>
            <a:lvl1pPr>
              <a:defRPr b="1">
                <a:latin typeface="Century Gothic" panose="020B0502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EF805CCF-6FB6-47BB-ACF6-B08C82DE31B4}"/>
              </a:ext>
            </a:extLst>
          </p:cNvPr>
          <p:cNvSpPr>
            <a:spLocks noGrp="1"/>
          </p:cNvSpPr>
          <p:nvPr>
            <p:ph type="body" orient="vert" idx="1"/>
          </p:nvPr>
        </p:nvSpPr>
        <p:spPr>
          <a:xfrm>
            <a:off x="838200" y="365125"/>
            <a:ext cx="7734300" cy="5811838"/>
          </a:xfrm>
        </p:spPr>
        <p:txBody>
          <a:bodyPr vert="eaVert"/>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26BC3-D24C-4138-BEEC-DCC4F308AF35}"/>
              </a:ext>
            </a:extLst>
          </p:cNvPr>
          <p:cNvSpPr>
            <a:spLocks noGrp="1"/>
          </p:cNvSpPr>
          <p:nvPr>
            <p:ph type="dt" sz="half" idx="10"/>
          </p:nvPr>
        </p:nvSpPr>
        <p:spPr/>
        <p:txBody>
          <a:bodyPr/>
          <a:lstStyle>
            <a:lvl1pPr>
              <a:defRPr sz="900">
                <a:latin typeface="Century Gothic" panose="020B0502020202020204" pitchFamily="34" charset="0"/>
              </a:defRPr>
            </a:lvl1pPr>
          </a:lstStyle>
          <a:p>
            <a:fld id="{BE70A38A-08DE-48B8-9DCD-90E79CFB272F}" type="datetimeFigureOut">
              <a:rPr lang="en-US" smtClean="0"/>
              <a:pPr/>
              <a:t>1/26/2025</a:t>
            </a:fld>
            <a:endParaRPr lang="en-US"/>
          </a:p>
        </p:txBody>
      </p:sp>
      <p:sp>
        <p:nvSpPr>
          <p:cNvPr id="5" name="Footer Placeholder 4">
            <a:extLst>
              <a:ext uri="{FF2B5EF4-FFF2-40B4-BE49-F238E27FC236}">
                <a16:creationId xmlns:a16="http://schemas.microsoft.com/office/drawing/2014/main" id="{BBCD3021-97BD-4925-AEBB-BC5B9C0C98BA}"/>
              </a:ext>
            </a:extLst>
          </p:cNvPr>
          <p:cNvSpPr>
            <a:spLocks noGrp="1"/>
          </p:cNvSpPr>
          <p:nvPr>
            <p:ph type="ftr" sz="quarter" idx="11"/>
          </p:nvPr>
        </p:nvSpPr>
        <p:spPr/>
        <p:txBody>
          <a:bodyPr/>
          <a:lstStyle>
            <a:lvl1pPr>
              <a:defRPr sz="90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6184B7E6-701F-434A-BFA2-143DC5A2D013}"/>
              </a:ext>
            </a:extLst>
          </p:cNvPr>
          <p:cNvSpPr>
            <a:spLocks noGrp="1"/>
          </p:cNvSpPr>
          <p:nvPr>
            <p:ph type="sldNum" sz="quarter" idx="12"/>
          </p:nvPr>
        </p:nvSpPr>
        <p:spPr/>
        <p:txBody>
          <a:bodyPr/>
          <a:lstStyle>
            <a:lvl1pPr>
              <a:defRPr sz="900">
                <a:latin typeface="Century Gothic" panose="020B0502020202020204" pitchFamily="34" charset="0"/>
              </a:defRPr>
            </a:lvl1pPr>
          </a:lstStyle>
          <a:p>
            <a:fld id="{40C7FD5E-E0BC-44A0-9C55-282E53F72812}" type="slidenum">
              <a:rPr lang="en-US" smtClean="0"/>
              <a:pPr/>
              <a:t>‹#›</a:t>
            </a:fld>
            <a:endParaRPr lang="en-US"/>
          </a:p>
        </p:txBody>
      </p:sp>
    </p:spTree>
    <p:extLst>
      <p:ext uri="{BB962C8B-B14F-4D97-AF65-F5344CB8AC3E}">
        <p14:creationId xmlns:p14="http://schemas.microsoft.com/office/powerpoint/2010/main" val="3549273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Image Slide - Medium Image, Title, Bar">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39258" b="49375"/>
          <a:stretch/>
        </p:blipFill>
        <p:spPr>
          <a:xfrm>
            <a:off x="1" y="5483640"/>
            <a:ext cx="12192000" cy="1385937"/>
          </a:xfrm>
          <a:prstGeom prst="rect">
            <a:avLst/>
          </a:prstGeom>
        </p:spPr>
      </p:pic>
      <p:sp>
        <p:nvSpPr>
          <p:cNvPr id="2" name="Title 1"/>
          <p:cNvSpPr>
            <a:spLocks noGrp="1"/>
          </p:cNvSpPr>
          <p:nvPr>
            <p:ph type="title"/>
          </p:nvPr>
        </p:nvSpPr>
        <p:spPr>
          <a:xfrm>
            <a:off x="838200" y="98428"/>
            <a:ext cx="10515600" cy="1061245"/>
          </a:xfrm>
        </p:spPr>
        <p:txBody>
          <a:bodyPr>
            <a:normAutofit/>
          </a:bodyPr>
          <a:lstStyle>
            <a:lvl1pPr algn="ctr">
              <a:defRPr sz="27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Picture Placeholder 3"/>
          <p:cNvSpPr>
            <a:spLocks noGrp="1"/>
          </p:cNvSpPr>
          <p:nvPr>
            <p:ph type="pic" sz="quarter" idx="13" hasCustomPrompt="1"/>
          </p:nvPr>
        </p:nvSpPr>
        <p:spPr>
          <a:xfrm>
            <a:off x="838200" y="1228728"/>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9" name="Slide Number Placeholder 5"/>
          <p:cNvSpPr>
            <a:spLocks noGrp="1"/>
          </p:cNvSpPr>
          <p:nvPr>
            <p:ph type="sldNum" sz="quarter" idx="12"/>
          </p:nvPr>
        </p:nvSpPr>
        <p:spPr>
          <a:xfrm>
            <a:off x="9216136" y="6650830"/>
            <a:ext cx="2743200" cy="138112"/>
          </a:xfrm>
        </p:spPr>
        <p:txBody>
          <a:bodyPr/>
          <a:lstStyle>
            <a:lvl1pPr algn="r">
              <a:defRPr baseline="-25000">
                <a:solidFill>
                  <a:schemeClr val="bg1">
                    <a:lumMod val="75000"/>
                  </a:schemeClr>
                </a:solidFill>
                <a:latin typeface="Trajan Pro" panose="02020502050506020301" pitchFamily="18" charset="0"/>
              </a:defRPr>
            </a:lvl1pPr>
          </a:lstStyle>
          <a:p>
            <a:fld id="{11F27F3A-B3E9-41ED-AF8F-A365F10BB65F}" type="slidenum">
              <a:rPr lang="en-US" smtClean="0"/>
              <a:pPr/>
              <a:t>‹#›</a:t>
            </a:fld>
            <a:endParaRPr lang="en-US" dirty="0"/>
          </a:p>
        </p:txBody>
      </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4000"/>
                    </a14:imgEffect>
                  </a14:imgLayer>
                </a14:imgProps>
              </a:ext>
              <a:ext uri="{28A0092B-C50C-407E-A947-70E740481C1C}">
                <a14:useLocalDpi xmlns:a14="http://schemas.microsoft.com/office/drawing/2010/main" val="0"/>
              </a:ext>
            </a:extLst>
          </a:blip>
          <a:srcRect l="1414" t="31850" r="-1414" b="64005"/>
          <a:stretch/>
        </p:blipFill>
        <p:spPr>
          <a:xfrm>
            <a:off x="2324100" y="6559890"/>
            <a:ext cx="6858000" cy="284257"/>
          </a:xfrm>
          <a:prstGeom prst="rect">
            <a:avLst/>
          </a:prstGeom>
        </p:spPr>
      </p:pic>
      <p:sp>
        <p:nvSpPr>
          <p:cNvPr id="7" name="Rectangle 6"/>
          <p:cNvSpPr/>
          <p:nvPr userDrawn="1"/>
        </p:nvSpPr>
        <p:spPr>
          <a:xfrm>
            <a:off x="0" y="6590654"/>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898070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er-Nam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FF92B7-E8FE-41F3-861B-8FCC12CF07B1}"/>
              </a:ext>
            </a:extLst>
          </p:cNvPr>
          <p:cNvCxnSpPr/>
          <p:nvPr userDrawn="1"/>
        </p:nvCxnSpPr>
        <p:spPr>
          <a:xfrm>
            <a:off x="1017205" y="2984920"/>
            <a:ext cx="11218985" cy="0"/>
          </a:xfrm>
          <a:prstGeom prst="line">
            <a:avLst/>
          </a:prstGeom>
          <a:ln w="38100">
            <a:solidFill>
              <a:srgbClr val="14507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D728398-1DA2-46B3-B629-2923E41AF60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3400" y="5491654"/>
            <a:ext cx="3294895" cy="1121666"/>
          </a:xfrm>
          <a:prstGeom prst="rect">
            <a:avLst/>
          </a:prstGeom>
        </p:spPr>
      </p:pic>
      <p:sp>
        <p:nvSpPr>
          <p:cNvPr id="11" name="Text Placeholder 10">
            <a:extLst>
              <a:ext uri="{FF2B5EF4-FFF2-40B4-BE49-F238E27FC236}">
                <a16:creationId xmlns:a16="http://schemas.microsoft.com/office/drawing/2014/main" id="{9347118F-9B65-45A6-AB32-6BCE541C06E5}"/>
              </a:ext>
            </a:extLst>
          </p:cNvPr>
          <p:cNvSpPr>
            <a:spLocks noGrp="1"/>
          </p:cNvSpPr>
          <p:nvPr>
            <p:ph type="body" sz="quarter" idx="10" hasCustomPrompt="1"/>
          </p:nvPr>
        </p:nvSpPr>
        <p:spPr>
          <a:xfrm>
            <a:off x="1385471" y="3005511"/>
            <a:ext cx="6125037" cy="893809"/>
          </a:xfrm>
        </p:spPr>
        <p:txBody>
          <a:bodyPr>
            <a:normAutofit/>
          </a:bodyPr>
          <a:lstStyle>
            <a:lvl1pPr marL="0" indent="0">
              <a:buNone/>
              <a:defRPr lang="en-US" sz="2400" kern="1200" cap="small" dirty="0" smtClean="0">
                <a:solidFill>
                  <a:srgbClr val="7A7832"/>
                </a:solidFill>
                <a:latin typeface="Century Gothic" panose="020B0502020202020204" pitchFamily="34" charset="0"/>
                <a:ea typeface="Segoe UI Historic" panose="020B0502040204020203" pitchFamily="34" charset="0"/>
                <a:cs typeface="Segoe UI Semibold" panose="020B07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Presenter’s Job Title</a:t>
            </a:r>
          </a:p>
        </p:txBody>
      </p:sp>
      <p:sp>
        <p:nvSpPr>
          <p:cNvPr id="13" name="Text Placeholder 12">
            <a:extLst>
              <a:ext uri="{FF2B5EF4-FFF2-40B4-BE49-F238E27FC236}">
                <a16:creationId xmlns:a16="http://schemas.microsoft.com/office/drawing/2014/main" id="{94BEB0A0-7092-474D-8F74-EC96A07AD6C0}"/>
              </a:ext>
            </a:extLst>
          </p:cNvPr>
          <p:cNvSpPr>
            <a:spLocks noGrp="1"/>
          </p:cNvSpPr>
          <p:nvPr>
            <p:ph type="body" sz="quarter" idx="11" hasCustomPrompt="1"/>
          </p:nvPr>
        </p:nvSpPr>
        <p:spPr>
          <a:xfrm>
            <a:off x="1163637" y="2370249"/>
            <a:ext cx="8894763" cy="914400"/>
          </a:xfrm>
        </p:spPr>
        <p:txBody>
          <a:bodyPr>
            <a:noAutofit/>
          </a:bodyPr>
          <a:lstStyle>
            <a:lvl1pPr marL="0" indent="0">
              <a:buNone/>
              <a:defRPr lang="en-US" sz="4400" b="1" kern="1200" cap="small" dirty="0" smtClean="0">
                <a:solidFill>
                  <a:srgbClr val="145072"/>
                </a:solidFill>
                <a:latin typeface="Century Gothic" panose="020B0502020202020204" pitchFamily="34" charset="0"/>
                <a:ea typeface="Segoe UI Black" panose="020B0A02040204020203" pitchFamily="34" charset="0"/>
                <a:cs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the Presenter’s Name</a:t>
            </a:r>
          </a:p>
        </p:txBody>
      </p:sp>
    </p:spTree>
    <p:extLst>
      <p:ext uri="{BB962C8B-B14F-4D97-AF65-F5344CB8AC3E}">
        <p14:creationId xmlns:p14="http://schemas.microsoft.com/office/powerpoint/2010/main" val="125231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imary-Internal-P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5ACDBA3-8AAB-4C53-A622-96D543D200E3}"/>
              </a:ext>
            </a:extLst>
          </p:cNvPr>
          <p:cNvSpPr>
            <a:spLocks noGrp="1"/>
          </p:cNvSpPr>
          <p:nvPr>
            <p:ph type="ftr" sz="quarter" idx="11"/>
          </p:nvPr>
        </p:nvSpPr>
        <p:spPr/>
        <p:txBody>
          <a:bodyPr/>
          <a:lstStyle/>
          <a:p>
            <a:endParaRPr lang="en-US"/>
          </a:p>
        </p:txBody>
      </p:sp>
      <p:pic>
        <p:nvPicPr>
          <p:cNvPr id="6" name="Picture 5" descr="A close up of a logo&#10;&#10;Description automatically generated">
            <a:extLst>
              <a:ext uri="{FF2B5EF4-FFF2-40B4-BE49-F238E27FC236}">
                <a16:creationId xmlns:a16="http://schemas.microsoft.com/office/drawing/2014/main" id="{71F99E1A-5B22-4C90-99B0-57E3B3FA4F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000" t="-9676" r="16509" b="6368"/>
          <a:stretch/>
        </p:blipFill>
        <p:spPr>
          <a:xfrm>
            <a:off x="4650362" y="-708673"/>
            <a:ext cx="7689123" cy="7566673"/>
          </a:xfrm>
          <a:prstGeom prst="rect">
            <a:avLst/>
          </a:prstGeom>
        </p:spPr>
      </p:pic>
      <p:sp>
        <p:nvSpPr>
          <p:cNvPr id="7" name="Isosceles Triangle 6">
            <a:extLst>
              <a:ext uri="{FF2B5EF4-FFF2-40B4-BE49-F238E27FC236}">
                <a16:creationId xmlns:a16="http://schemas.microsoft.com/office/drawing/2014/main" id="{75CB69F3-D353-4565-AE19-5545BA0B9859}"/>
              </a:ext>
            </a:extLst>
          </p:cNvPr>
          <p:cNvSpPr/>
          <p:nvPr userDrawn="1"/>
        </p:nvSpPr>
        <p:spPr>
          <a:xfrm rot="5400000">
            <a:off x="4450442" y="2799649"/>
            <a:ext cx="399141" cy="294271"/>
          </a:xfrm>
          <a:prstGeom prst="triangle">
            <a:avLst/>
          </a:prstGeom>
          <a:solidFill>
            <a:srgbClr val="7B78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C002240E-10A3-4E3A-8AE3-697DDFF19B55}"/>
              </a:ext>
            </a:extLst>
          </p:cNvPr>
          <p:cNvSpPr>
            <a:spLocks noGrp="1"/>
          </p:cNvSpPr>
          <p:nvPr>
            <p:ph type="body" sz="quarter" idx="12" hasCustomPrompt="1"/>
          </p:nvPr>
        </p:nvSpPr>
        <p:spPr>
          <a:xfrm>
            <a:off x="5074418" y="984249"/>
            <a:ext cx="6993652" cy="5105051"/>
          </a:xfrm>
          <a:effectLst>
            <a:outerShdw blurRad="50800" dist="38100" dir="2700000" algn="tl" rotWithShape="0">
              <a:prstClr val="black">
                <a:alpha val="40000"/>
              </a:prstClr>
            </a:outerShdw>
          </a:effectLst>
        </p:spPr>
        <p:txBody>
          <a:bodyPr>
            <a:noAutofit/>
          </a:bodyPr>
          <a:lstStyle>
            <a:lvl1pPr marL="0" indent="0">
              <a:buFontTx/>
              <a:buNone/>
              <a:defRPr sz="5400">
                <a:solidFill>
                  <a:schemeClr val="bg1"/>
                </a:solidFill>
                <a:latin typeface="Georgia" panose="02040502050405020303" pitchFamily="18" charset="0"/>
              </a:defRPr>
            </a:lvl1pPr>
          </a:lstStyle>
          <a:p>
            <a:pPr lvl="0"/>
            <a:r>
              <a:rPr lang="en-US" sz="2800">
                <a:solidFill>
                  <a:schemeClr val="bg1"/>
                </a:solidFill>
                <a:latin typeface="Georgia" panose="02040502050405020303" pitchFamily="18" charset="0"/>
                <a:cs typeface="Segoe UI Semibold" panose="020B0702040204020203" pitchFamily="34" charset="0"/>
              </a:rPr>
              <a:t>Click for bullet one, which goes here</a:t>
            </a:r>
          </a:p>
          <a:p>
            <a:pPr lvl="0"/>
            <a:endParaRPr lang="en-US" sz="2800">
              <a:solidFill>
                <a:schemeClr val="bg1"/>
              </a:solidFill>
              <a:latin typeface="Georgia" panose="02040502050405020303" pitchFamily="18" charset="0"/>
              <a:cs typeface="Segoe UI Semibold" panose="020B0702040204020203" pitchFamily="34" charset="0"/>
            </a:endParaRPr>
          </a:p>
          <a:p>
            <a:pPr lvl="0"/>
            <a:r>
              <a:rPr lang="en-US" sz="2800">
                <a:solidFill>
                  <a:schemeClr val="bg1"/>
                </a:solidFill>
                <a:latin typeface="Georgia" panose="02040502050405020303" pitchFamily="18" charset="0"/>
                <a:cs typeface="Segoe UI Semibold" panose="020B0702040204020203" pitchFamily="34" charset="0"/>
              </a:rPr>
              <a:t>Click for bullet two</a:t>
            </a:r>
          </a:p>
          <a:p>
            <a:pPr lvl="0"/>
            <a:endParaRPr lang="en-US" sz="2800">
              <a:solidFill>
                <a:schemeClr val="bg1"/>
              </a:solidFill>
              <a:latin typeface="Georgia" panose="02040502050405020303" pitchFamily="18" charset="0"/>
              <a:cs typeface="Segoe UI Semibold" panose="020B0702040204020203" pitchFamily="34" charset="0"/>
            </a:endParaRPr>
          </a:p>
          <a:p>
            <a:pPr lvl="0"/>
            <a:r>
              <a:rPr lang="en-US" sz="2800">
                <a:solidFill>
                  <a:schemeClr val="bg1"/>
                </a:solidFill>
                <a:latin typeface="Georgia" panose="02040502050405020303" pitchFamily="18" charset="0"/>
                <a:cs typeface="Segoe UI Semibold" panose="020B0702040204020203" pitchFamily="34" charset="0"/>
              </a:rPr>
              <a:t>And so on, and so on.</a:t>
            </a:r>
            <a:endParaRPr lang="en-US" sz="2800">
              <a:solidFill>
                <a:schemeClr val="bg1"/>
              </a:solidFill>
              <a:latin typeface="Skolar Latin Medium" panose="02000603040300000004" pitchFamily="50" charset="0"/>
              <a:cs typeface="Segoe UI Semibold" panose="020B0702040204020203" pitchFamily="34" charset="0"/>
            </a:endParaRPr>
          </a:p>
        </p:txBody>
      </p:sp>
      <p:sp>
        <p:nvSpPr>
          <p:cNvPr id="13" name="Title 1">
            <a:extLst>
              <a:ext uri="{FF2B5EF4-FFF2-40B4-BE49-F238E27FC236}">
                <a16:creationId xmlns:a16="http://schemas.microsoft.com/office/drawing/2014/main" id="{5A6264E8-ACE2-4F10-A02F-B44FF7D0C594}"/>
              </a:ext>
            </a:extLst>
          </p:cNvPr>
          <p:cNvSpPr>
            <a:spLocks noGrp="1"/>
          </p:cNvSpPr>
          <p:nvPr>
            <p:ph type="title" hasCustomPrompt="1"/>
          </p:nvPr>
        </p:nvSpPr>
        <p:spPr>
          <a:xfrm>
            <a:off x="264147" y="1701569"/>
            <a:ext cx="4114800" cy="1325563"/>
          </a:xfrm>
        </p:spPr>
        <p:txBody>
          <a:bodyPr>
            <a:normAutofit/>
          </a:bodyPr>
          <a:lstStyle>
            <a:lvl1pPr algn="ctr">
              <a:defRPr b="1">
                <a:latin typeface="Century Gothic" panose="020B0502020202020204" pitchFamily="34" charset="0"/>
              </a:defRPr>
            </a:lvl1pPr>
          </a:lstStyle>
          <a:p>
            <a:pPr algn="ctr"/>
            <a:r>
              <a:rPr lang="en-US" cap="small"/>
              <a:t>Main Slide</a:t>
            </a:r>
            <a:br>
              <a:rPr lang="en-US" cap="small"/>
            </a:br>
            <a:r>
              <a:rPr lang="en-US" cap="small"/>
              <a:t>Title Here</a:t>
            </a:r>
          </a:p>
        </p:txBody>
      </p:sp>
      <p:pic>
        <p:nvPicPr>
          <p:cNvPr id="14" name="Picture 13" descr="A close up of a sign&#10;&#10;Description automatically generated">
            <a:extLst>
              <a:ext uri="{FF2B5EF4-FFF2-40B4-BE49-F238E27FC236}">
                <a16:creationId xmlns:a16="http://schemas.microsoft.com/office/drawing/2014/main" id="{4BE638A7-EEC0-41E7-AD3A-410026F9B5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1488" y="4580984"/>
            <a:ext cx="2267943" cy="772066"/>
          </a:xfrm>
          <a:prstGeom prst="rect">
            <a:avLst/>
          </a:prstGeom>
        </p:spPr>
      </p:pic>
    </p:spTree>
    <p:extLst>
      <p:ext uri="{BB962C8B-B14F-4D97-AF65-F5344CB8AC3E}">
        <p14:creationId xmlns:p14="http://schemas.microsoft.com/office/powerpoint/2010/main" val="239128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Alternative-Main-Internal-P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6DDF-3C9E-4819-8949-17D0FC4AF67D}"/>
              </a:ext>
            </a:extLst>
          </p:cNvPr>
          <p:cNvSpPr>
            <a:spLocks noGrp="1"/>
          </p:cNvSpPr>
          <p:nvPr>
            <p:ph type="title"/>
          </p:nvPr>
        </p:nvSpPr>
        <p:spPr>
          <a:xfrm>
            <a:off x="1553592" y="365125"/>
            <a:ext cx="9800208" cy="1325563"/>
          </a:xfrm>
        </p:spPr>
        <p:txBody>
          <a:bodyPr/>
          <a:lstStyle>
            <a:lvl1pPr>
              <a:defRPr b="1">
                <a:solidFill>
                  <a:srgbClr val="01416D"/>
                </a:solidFill>
                <a:latin typeface="Century Gothic" panose="020B0502020202020204" pitchFamily="34" charset="0"/>
                <a:ea typeface="Segoe UI Black" panose="020B0A02040204020203" pitchFamily="34" charset="0"/>
                <a:cs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BFAF726-CBE0-4EAB-A0C8-4E2332F4E704}"/>
              </a:ext>
            </a:extLst>
          </p:cNvPr>
          <p:cNvSpPr>
            <a:spLocks noGrp="1"/>
          </p:cNvSpPr>
          <p:nvPr>
            <p:ph idx="1"/>
          </p:nvPr>
        </p:nvSpPr>
        <p:spPr>
          <a:xfrm>
            <a:off x="1573230" y="1825625"/>
            <a:ext cx="9780569" cy="4351338"/>
          </a:xfrm>
        </p:spPr>
        <p:txBody>
          <a:bodyPr/>
          <a:lstStyle>
            <a:lvl1pPr>
              <a:defRPr>
                <a:latin typeface="Georgia" panose="02040502050405020303" pitchFamily="18" charset="0"/>
                <a:cs typeface="Segoe UI Light" panose="020B0502040204020203" pitchFamily="34" charset="0"/>
              </a:defRPr>
            </a:lvl1pPr>
            <a:lvl2pPr>
              <a:defRPr>
                <a:latin typeface="Georgia" panose="02040502050405020303" pitchFamily="18" charset="0"/>
                <a:cs typeface="Segoe UI Light" panose="020B0502040204020203" pitchFamily="34" charset="0"/>
              </a:defRPr>
            </a:lvl2pPr>
            <a:lvl3pPr>
              <a:defRPr>
                <a:latin typeface="Georgia" panose="02040502050405020303" pitchFamily="18" charset="0"/>
                <a:cs typeface="Segoe UI Light" panose="020B0502040204020203" pitchFamily="34" charset="0"/>
              </a:defRPr>
            </a:lvl3pPr>
            <a:lvl4pPr>
              <a:defRPr>
                <a:latin typeface="Georgia" panose="02040502050405020303" pitchFamily="18" charset="0"/>
                <a:cs typeface="Segoe UI Light" panose="020B0502040204020203" pitchFamily="34" charset="0"/>
              </a:defRPr>
            </a:lvl4pPr>
            <a:lvl5pPr>
              <a:defRPr>
                <a:latin typeface="Georgia" panose="02040502050405020303" pitchFamily="18"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98BC2-A9D7-4BF6-9CFD-1DF09784B99A}"/>
              </a:ext>
            </a:extLst>
          </p:cNvPr>
          <p:cNvSpPr>
            <a:spLocks noGrp="1"/>
          </p:cNvSpPr>
          <p:nvPr>
            <p:ph type="dt" sz="half" idx="10"/>
          </p:nvPr>
        </p:nvSpPr>
        <p:spPr/>
        <p:txBody>
          <a:bodyPr/>
          <a:lstStyle>
            <a:lvl1pPr>
              <a:defRPr sz="900">
                <a:latin typeface="Century Gothic" panose="020B0502020202020204" pitchFamily="34" charset="0"/>
                <a:cs typeface="Segoe UI Light" panose="020B0502040204020203" pitchFamily="34" charset="0"/>
              </a:defRPr>
            </a:lvl1pPr>
          </a:lstStyle>
          <a:p>
            <a:fld id="{BE70A38A-08DE-48B8-9DCD-90E79CFB272F}" type="datetimeFigureOut">
              <a:rPr lang="en-US" smtClean="0"/>
              <a:pPr/>
              <a:t>1/26/2025</a:t>
            </a:fld>
            <a:endParaRPr lang="en-US"/>
          </a:p>
        </p:txBody>
      </p:sp>
      <p:sp>
        <p:nvSpPr>
          <p:cNvPr id="5" name="Footer Placeholder 4">
            <a:extLst>
              <a:ext uri="{FF2B5EF4-FFF2-40B4-BE49-F238E27FC236}">
                <a16:creationId xmlns:a16="http://schemas.microsoft.com/office/drawing/2014/main" id="{4BBA4845-C257-4453-847B-9C7C9F5F9FE5}"/>
              </a:ext>
            </a:extLst>
          </p:cNvPr>
          <p:cNvSpPr>
            <a:spLocks noGrp="1"/>
          </p:cNvSpPr>
          <p:nvPr>
            <p:ph type="ftr" sz="quarter" idx="11"/>
          </p:nvPr>
        </p:nvSpPr>
        <p:spPr/>
        <p:txBody>
          <a:bodyPr/>
          <a:lstStyle>
            <a:lvl1pPr>
              <a:defRPr sz="900">
                <a:latin typeface="Century Gothic" panose="020B0502020202020204" pitchFamily="34" charset="0"/>
                <a:cs typeface="Segoe UI Light"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D2CC801A-D389-4116-B484-67AE1423C92A}"/>
              </a:ext>
            </a:extLst>
          </p:cNvPr>
          <p:cNvSpPr>
            <a:spLocks noGrp="1"/>
          </p:cNvSpPr>
          <p:nvPr>
            <p:ph type="sldNum" sz="quarter" idx="12"/>
          </p:nvPr>
        </p:nvSpPr>
        <p:spPr/>
        <p:txBody>
          <a:bodyPr/>
          <a:lstStyle>
            <a:lvl1pPr>
              <a:defRPr sz="900">
                <a:latin typeface="Century Gothic" panose="020B0502020202020204" pitchFamily="34" charset="0"/>
                <a:cs typeface="Segoe UI Light" panose="020B0502040204020203" pitchFamily="34" charset="0"/>
              </a:defRPr>
            </a:lvl1pPr>
          </a:lstStyle>
          <a:p>
            <a:fld id="{40C7FD5E-E0BC-44A0-9C55-282E53F72812}" type="slidenum">
              <a:rPr lang="en-US" smtClean="0"/>
              <a:pPr/>
              <a:t>‹#›</a:t>
            </a:fld>
            <a:endParaRPr lang="en-US"/>
          </a:p>
        </p:txBody>
      </p:sp>
      <p:pic>
        <p:nvPicPr>
          <p:cNvPr id="9" name="Picture 8">
            <a:extLst>
              <a:ext uri="{FF2B5EF4-FFF2-40B4-BE49-F238E27FC236}">
                <a16:creationId xmlns:a16="http://schemas.microsoft.com/office/drawing/2014/main" id="{66D1389B-FCD3-43D9-B2CC-91B1745E75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07" t="1991" r="82752" b="-1991"/>
          <a:stretch/>
        </p:blipFill>
        <p:spPr>
          <a:xfrm>
            <a:off x="-144813" y="-1"/>
            <a:ext cx="1639413" cy="6998807"/>
          </a:xfrm>
          <a:prstGeom prst="rect">
            <a:avLst/>
          </a:prstGeom>
          <a:effectLst/>
        </p:spPr>
      </p:pic>
      <p:pic>
        <p:nvPicPr>
          <p:cNvPr id="12" name="Picture 11">
            <a:extLst>
              <a:ext uri="{FF2B5EF4-FFF2-40B4-BE49-F238E27FC236}">
                <a16:creationId xmlns:a16="http://schemas.microsoft.com/office/drawing/2014/main" id="{6DAC58F8-82F1-47BB-907B-16C458620A7A}"/>
              </a:ext>
              <a:ext uri="{C183D7F6-B498-43B3-948B-1728B52AA6E4}">
                <adec:decorative xmlns:adec="http://schemas.microsoft.com/office/drawing/2017/decorative" val="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35466"/>
          <a:stretch/>
        </p:blipFill>
        <p:spPr>
          <a:xfrm>
            <a:off x="170386" y="5964226"/>
            <a:ext cx="1146638" cy="604862"/>
          </a:xfrm>
          <a:prstGeom prst="rect">
            <a:avLst/>
          </a:prstGeom>
        </p:spPr>
      </p:pic>
    </p:spTree>
    <p:extLst>
      <p:ext uri="{BB962C8B-B14F-4D97-AF65-F5344CB8AC3E}">
        <p14:creationId xmlns:p14="http://schemas.microsoft.com/office/powerpoint/2010/main" val="2939056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0EEBA-4992-476B-81BE-228222572FA0}"/>
              </a:ext>
            </a:extLst>
          </p:cNvPr>
          <p:cNvSpPr>
            <a:spLocks noGrp="1"/>
          </p:cNvSpPr>
          <p:nvPr>
            <p:ph type="title" hasCustomPrompt="1"/>
          </p:nvPr>
        </p:nvSpPr>
        <p:spPr>
          <a:xfrm>
            <a:off x="838200" y="262678"/>
            <a:ext cx="10515600" cy="2852737"/>
          </a:xfrm>
        </p:spPr>
        <p:txBody>
          <a:bodyPr anchor="b"/>
          <a:lstStyle>
            <a:lvl1pPr>
              <a:defRPr sz="6000" b="1">
                <a:latin typeface="Century Gothic" panose="020B0502020202020204" pitchFamily="34" charset="0"/>
                <a:ea typeface="Segoe UI Black" panose="020B0A02040204020203" pitchFamily="34" charset="0"/>
                <a:cs typeface="Century Gothic" panose="020B0502020202020204" pitchFamily="34" charset="0"/>
              </a:defRPr>
            </a:lvl1pPr>
          </a:lstStyle>
          <a:p>
            <a:r>
              <a:rPr lang="en-US"/>
              <a:t>Add Section Title Here</a:t>
            </a:r>
          </a:p>
        </p:txBody>
      </p:sp>
      <p:sp>
        <p:nvSpPr>
          <p:cNvPr id="3" name="Text Placeholder 2">
            <a:extLst>
              <a:ext uri="{FF2B5EF4-FFF2-40B4-BE49-F238E27FC236}">
                <a16:creationId xmlns:a16="http://schemas.microsoft.com/office/drawing/2014/main" id="{0DC84D71-61A8-42EE-A694-E27E468453B2}"/>
              </a:ext>
            </a:extLst>
          </p:cNvPr>
          <p:cNvSpPr>
            <a:spLocks noGrp="1"/>
          </p:cNvSpPr>
          <p:nvPr>
            <p:ph type="body" idx="1"/>
          </p:nvPr>
        </p:nvSpPr>
        <p:spPr>
          <a:xfrm>
            <a:off x="838200" y="3122986"/>
            <a:ext cx="10515600" cy="1500187"/>
          </a:xfrm>
        </p:spPr>
        <p:txBody>
          <a:bodyPr/>
          <a:lstStyle>
            <a:lvl1pPr marL="0" indent="0">
              <a:buNone/>
              <a:defRPr sz="2400">
                <a:solidFill>
                  <a:schemeClr val="tx1">
                    <a:tint val="75000"/>
                  </a:schemeClr>
                </a:solidFill>
                <a:latin typeface="Georgia" panose="02040502050405020303" pitchFamily="18"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72B754-CB5B-4B98-915F-5F5F2D9E00B4}"/>
              </a:ext>
            </a:extLst>
          </p:cNvPr>
          <p:cNvSpPr>
            <a:spLocks noGrp="1"/>
          </p:cNvSpPr>
          <p:nvPr>
            <p:ph type="dt" sz="half" idx="10"/>
          </p:nvPr>
        </p:nvSpPr>
        <p:spPr/>
        <p:txBody>
          <a:bodyPr/>
          <a:lstStyle>
            <a:lvl1pPr>
              <a:defRPr sz="900">
                <a:latin typeface="Century Gothic" panose="020B0502020202020204" pitchFamily="34" charset="0"/>
              </a:defRPr>
            </a:lvl1pPr>
          </a:lstStyle>
          <a:p>
            <a:fld id="{BE70A38A-08DE-48B8-9DCD-90E79CFB272F}" type="datetimeFigureOut">
              <a:rPr lang="en-US" smtClean="0"/>
              <a:pPr/>
              <a:t>1/26/2025</a:t>
            </a:fld>
            <a:endParaRPr lang="en-US"/>
          </a:p>
        </p:txBody>
      </p:sp>
      <p:sp>
        <p:nvSpPr>
          <p:cNvPr id="5" name="Footer Placeholder 4">
            <a:extLst>
              <a:ext uri="{FF2B5EF4-FFF2-40B4-BE49-F238E27FC236}">
                <a16:creationId xmlns:a16="http://schemas.microsoft.com/office/drawing/2014/main" id="{45FB3C5D-78B7-4AB0-8282-21CC811CCB39}"/>
              </a:ext>
            </a:extLst>
          </p:cNvPr>
          <p:cNvSpPr>
            <a:spLocks noGrp="1"/>
          </p:cNvSpPr>
          <p:nvPr>
            <p:ph type="ftr" sz="quarter" idx="11"/>
          </p:nvPr>
        </p:nvSpPr>
        <p:spPr/>
        <p:txBody>
          <a:bodyPr/>
          <a:lstStyle>
            <a:lvl1pPr>
              <a:defRPr sz="900">
                <a:latin typeface="Century Gothic" panose="020B0502020202020204" pitchFamily="34" charset="0"/>
              </a:defRPr>
            </a:lvl1pPr>
          </a:lstStyle>
          <a:p>
            <a:endParaRPr lang="en-US"/>
          </a:p>
        </p:txBody>
      </p:sp>
      <p:sp>
        <p:nvSpPr>
          <p:cNvPr id="6" name="Slide Number Placeholder 5">
            <a:extLst>
              <a:ext uri="{FF2B5EF4-FFF2-40B4-BE49-F238E27FC236}">
                <a16:creationId xmlns:a16="http://schemas.microsoft.com/office/drawing/2014/main" id="{2AA7F124-2048-4A4D-8730-D67483883292}"/>
              </a:ext>
            </a:extLst>
          </p:cNvPr>
          <p:cNvSpPr>
            <a:spLocks noGrp="1"/>
          </p:cNvSpPr>
          <p:nvPr>
            <p:ph type="sldNum" sz="quarter" idx="12"/>
          </p:nvPr>
        </p:nvSpPr>
        <p:spPr/>
        <p:txBody>
          <a:bodyPr/>
          <a:lstStyle>
            <a:lvl1pPr>
              <a:defRPr sz="900">
                <a:latin typeface="Century Gothic" panose="020B0502020202020204" pitchFamily="34" charset="0"/>
              </a:defRPr>
            </a:lvl1pPr>
          </a:lstStyle>
          <a:p>
            <a:fld id="{40C7FD5E-E0BC-44A0-9C55-282E53F72812}" type="slidenum">
              <a:rPr lang="en-US" smtClean="0"/>
              <a:pPr/>
              <a:t>‹#›</a:t>
            </a:fld>
            <a:endParaRPr lang="en-US"/>
          </a:p>
        </p:txBody>
      </p:sp>
      <p:pic>
        <p:nvPicPr>
          <p:cNvPr id="7" name="Picture 6">
            <a:extLst>
              <a:ext uri="{FF2B5EF4-FFF2-40B4-BE49-F238E27FC236}">
                <a16:creationId xmlns:a16="http://schemas.microsoft.com/office/drawing/2014/main" id="{9E17D97B-1E6A-4C22-8429-A0209AFED3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3400" y="5491654"/>
            <a:ext cx="3294895" cy="1121666"/>
          </a:xfrm>
          <a:prstGeom prst="rect">
            <a:avLst/>
          </a:prstGeom>
        </p:spPr>
      </p:pic>
      <p:cxnSp>
        <p:nvCxnSpPr>
          <p:cNvPr id="8" name="Straight Connector 7">
            <a:extLst>
              <a:ext uri="{FF2B5EF4-FFF2-40B4-BE49-F238E27FC236}">
                <a16:creationId xmlns:a16="http://schemas.microsoft.com/office/drawing/2014/main" id="{72607524-FB04-46E3-BD02-506E5857A109}"/>
              </a:ext>
            </a:extLst>
          </p:cNvPr>
          <p:cNvCxnSpPr/>
          <p:nvPr userDrawn="1"/>
        </p:nvCxnSpPr>
        <p:spPr>
          <a:xfrm>
            <a:off x="1017205" y="2984920"/>
            <a:ext cx="11218985" cy="0"/>
          </a:xfrm>
          <a:prstGeom prst="line">
            <a:avLst/>
          </a:prstGeom>
          <a:ln w="38100">
            <a:solidFill>
              <a:srgbClr val="1450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5525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3577B-E5D0-477B-BD28-C5B99895B474}"/>
              </a:ext>
            </a:extLst>
          </p:cNvPr>
          <p:cNvSpPr>
            <a:spLocks noGrp="1"/>
          </p:cNvSpPr>
          <p:nvPr>
            <p:ph type="title"/>
          </p:nvPr>
        </p:nvSpPr>
        <p:spPr/>
        <p:txBody>
          <a:bodyPr/>
          <a:lstStyle>
            <a:lvl1pPr>
              <a:defRPr b="1">
                <a:latin typeface="Century Gothic" panose="020B0502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2E0B0F8-003C-4D46-B757-578FA4F14ADC}"/>
              </a:ext>
            </a:extLst>
          </p:cNvPr>
          <p:cNvSpPr>
            <a:spLocks noGrp="1"/>
          </p:cNvSpPr>
          <p:nvPr>
            <p:ph sz="half" idx="1"/>
          </p:nvPr>
        </p:nvSpPr>
        <p:spPr>
          <a:xfrm>
            <a:off x="838200" y="1825625"/>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32F864-67B8-454E-A709-0EF662057AF8}"/>
              </a:ext>
            </a:extLst>
          </p:cNvPr>
          <p:cNvSpPr>
            <a:spLocks noGrp="1"/>
          </p:cNvSpPr>
          <p:nvPr>
            <p:ph sz="half" idx="2"/>
          </p:nvPr>
        </p:nvSpPr>
        <p:spPr>
          <a:xfrm>
            <a:off x="6172200" y="1825625"/>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A9B17-8F40-4FBE-8A75-988E7191DFD5}"/>
              </a:ext>
            </a:extLst>
          </p:cNvPr>
          <p:cNvSpPr>
            <a:spLocks noGrp="1"/>
          </p:cNvSpPr>
          <p:nvPr>
            <p:ph type="dt" sz="half" idx="10"/>
          </p:nvPr>
        </p:nvSpPr>
        <p:spPr/>
        <p:txBody>
          <a:bodyPr/>
          <a:lstStyle>
            <a:lvl1pPr>
              <a:defRPr sz="900">
                <a:latin typeface="Century Gothic" panose="020B0502020202020204" pitchFamily="34" charset="0"/>
              </a:defRPr>
            </a:lvl1pPr>
          </a:lstStyle>
          <a:p>
            <a:fld id="{BE70A38A-08DE-48B8-9DCD-90E79CFB272F}" type="datetimeFigureOut">
              <a:rPr lang="en-US" smtClean="0"/>
              <a:pPr/>
              <a:t>1/26/2025</a:t>
            </a:fld>
            <a:endParaRPr lang="en-US"/>
          </a:p>
        </p:txBody>
      </p:sp>
      <p:sp>
        <p:nvSpPr>
          <p:cNvPr id="6" name="Footer Placeholder 5">
            <a:extLst>
              <a:ext uri="{FF2B5EF4-FFF2-40B4-BE49-F238E27FC236}">
                <a16:creationId xmlns:a16="http://schemas.microsoft.com/office/drawing/2014/main" id="{A697252B-A27C-4639-942D-48A651AA360A}"/>
              </a:ext>
            </a:extLst>
          </p:cNvPr>
          <p:cNvSpPr>
            <a:spLocks noGrp="1"/>
          </p:cNvSpPr>
          <p:nvPr>
            <p:ph type="ftr" sz="quarter" idx="11"/>
          </p:nvPr>
        </p:nvSpPr>
        <p:spPr/>
        <p:txBody>
          <a:bodyPr/>
          <a:lstStyle>
            <a:lvl1pPr>
              <a:defRPr sz="900">
                <a:latin typeface="Century Gothic" panose="020B0502020202020204" pitchFamily="34" charset="0"/>
              </a:defRPr>
            </a:lvl1pPr>
          </a:lstStyle>
          <a:p>
            <a:endParaRPr lang="en-US"/>
          </a:p>
        </p:txBody>
      </p:sp>
      <p:sp>
        <p:nvSpPr>
          <p:cNvPr id="7" name="Slide Number Placeholder 6">
            <a:extLst>
              <a:ext uri="{FF2B5EF4-FFF2-40B4-BE49-F238E27FC236}">
                <a16:creationId xmlns:a16="http://schemas.microsoft.com/office/drawing/2014/main" id="{3E7B450B-FE3A-4D88-84BF-4DA0F7FA60BD}"/>
              </a:ext>
            </a:extLst>
          </p:cNvPr>
          <p:cNvSpPr>
            <a:spLocks noGrp="1"/>
          </p:cNvSpPr>
          <p:nvPr>
            <p:ph type="sldNum" sz="quarter" idx="12"/>
          </p:nvPr>
        </p:nvSpPr>
        <p:spPr/>
        <p:txBody>
          <a:bodyPr/>
          <a:lstStyle>
            <a:lvl1pPr>
              <a:defRPr sz="900">
                <a:latin typeface="Century Gothic" panose="020B0502020202020204" pitchFamily="34" charset="0"/>
              </a:defRPr>
            </a:lvl1pPr>
          </a:lstStyle>
          <a:p>
            <a:fld id="{40C7FD5E-E0BC-44A0-9C55-282E53F72812}" type="slidenum">
              <a:rPr lang="en-US" smtClean="0"/>
              <a:pPr/>
              <a:t>‹#›</a:t>
            </a:fld>
            <a:endParaRPr lang="en-US"/>
          </a:p>
        </p:txBody>
      </p:sp>
    </p:spTree>
    <p:extLst>
      <p:ext uri="{BB962C8B-B14F-4D97-AF65-F5344CB8AC3E}">
        <p14:creationId xmlns:p14="http://schemas.microsoft.com/office/powerpoint/2010/main" val="3602891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A5F4-0F2B-456A-AC47-03801425AF05}"/>
              </a:ext>
            </a:extLst>
          </p:cNvPr>
          <p:cNvSpPr>
            <a:spLocks noGrp="1"/>
          </p:cNvSpPr>
          <p:nvPr>
            <p:ph type="title"/>
          </p:nvPr>
        </p:nvSpPr>
        <p:spPr>
          <a:xfrm>
            <a:off x="839788" y="365125"/>
            <a:ext cx="10515600" cy="1325563"/>
          </a:xfrm>
        </p:spPr>
        <p:txBody>
          <a:bodyPr/>
          <a:lstStyle>
            <a:lvl1pPr>
              <a:defRPr b="1">
                <a:latin typeface="Century Gothic" panose="020B0502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F823DCA-D22E-4536-B38B-5850363C9B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35DD783-1F08-44E1-B19A-841DC367193A}"/>
              </a:ext>
            </a:extLst>
          </p:cNvPr>
          <p:cNvSpPr>
            <a:spLocks noGrp="1"/>
          </p:cNvSpPr>
          <p:nvPr>
            <p:ph sz="half" idx="2"/>
          </p:nvPr>
        </p:nvSpPr>
        <p:spPr>
          <a:xfrm>
            <a:off x="839788" y="2505075"/>
            <a:ext cx="5157787" cy="368458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7877E8-99CA-4E78-87A9-D09840F57420}"/>
              </a:ext>
            </a:extLst>
          </p:cNvPr>
          <p:cNvSpPr>
            <a:spLocks noGrp="1"/>
          </p:cNvSpPr>
          <p:nvPr>
            <p:ph type="body" sz="quarter" idx="3"/>
          </p:nvPr>
        </p:nvSpPr>
        <p:spPr>
          <a:xfrm>
            <a:off x="6172200" y="1681163"/>
            <a:ext cx="5183188" cy="823912"/>
          </a:xfrm>
        </p:spPr>
        <p:txBody>
          <a:bodyPr anchor="b"/>
          <a:lstStyle>
            <a:lvl1pPr marL="0" indent="0">
              <a:buNone/>
              <a:defRPr sz="2400" b="1">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5AEF8A-B62C-4670-8BD3-B3BE3E5A37E6}"/>
              </a:ext>
            </a:extLst>
          </p:cNvPr>
          <p:cNvSpPr>
            <a:spLocks noGrp="1"/>
          </p:cNvSpPr>
          <p:nvPr>
            <p:ph sz="quarter" idx="4"/>
          </p:nvPr>
        </p:nvSpPr>
        <p:spPr>
          <a:xfrm>
            <a:off x="6172200" y="2505075"/>
            <a:ext cx="5183188" cy="368458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06855E-B9EF-4EFD-AC6D-41933D23898D}"/>
              </a:ext>
            </a:extLst>
          </p:cNvPr>
          <p:cNvSpPr>
            <a:spLocks noGrp="1"/>
          </p:cNvSpPr>
          <p:nvPr>
            <p:ph type="dt" sz="half" idx="10"/>
          </p:nvPr>
        </p:nvSpPr>
        <p:spPr/>
        <p:txBody>
          <a:bodyPr/>
          <a:lstStyle>
            <a:lvl1pPr>
              <a:defRPr sz="900">
                <a:latin typeface="Century Gothic" panose="020B0502020202020204" pitchFamily="34" charset="0"/>
              </a:defRPr>
            </a:lvl1pPr>
          </a:lstStyle>
          <a:p>
            <a:fld id="{BE70A38A-08DE-48B8-9DCD-90E79CFB272F}" type="datetimeFigureOut">
              <a:rPr lang="en-US" smtClean="0"/>
              <a:pPr/>
              <a:t>1/26/2025</a:t>
            </a:fld>
            <a:endParaRPr lang="en-US"/>
          </a:p>
        </p:txBody>
      </p:sp>
      <p:sp>
        <p:nvSpPr>
          <p:cNvPr id="8" name="Footer Placeholder 7">
            <a:extLst>
              <a:ext uri="{FF2B5EF4-FFF2-40B4-BE49-F238E27FC236}">
                <a16:creationId xmlns:a16="http://schemas.microsoft.com/office/drawing/2014/main" id="{DB99DAAF-E321-4659-8362-FB16A0BC9340}"/>
              </a:ext>
            </a:extLst>
          </p:cNvPr>
          <p:cNvSpPr>
            <a:spLocks noGrp="1"/>
          </p:cNvSpPr>
          <p:nvPr>
            <p:ph type="ftr" sz="quarter" idx="11"/>
          </p:nvPr>
        </p:nvSpPr>
        <p:spPr/>
        <p:txBody>
          <a:bodyPr/>
          <a:lstStyle>
            <a:lvl1pPr>
              <a:defRPr sz="900">
                <a:latin typeface="Century Gothic" panose="020B0502020202020204" pitchFamily="34" charset="0"/>
              </a:defRPr>
            </a:lvl1pPr>
          </a:lstStyle>
          <a:p>
            <a:endParaRPr lang="en-US"/>
          </a:p>
        </p:txBody>
      </p:sp>
      <p:sp>
        <p:nvSpPr>
          <p:cNvPr id="9" name="Slide Number Placeholder 8">
            <a:extLst>
              <a:ext uri="{FF2B5EF4-FFF2-40B4-BE49-F238E27FC236}">
                <a16:creationId xmlns:a16="http://schemas.microsoft.com/office/drawing/2014/main" id="{ACAB14E3-06CF-4DDA-8DFD-593443370C4F}"/>
              </a:ext>
            </a:extLst>
          </p:cNvPr>
          <p:cNvSpPr>
            <a:spLocks noGrp="1"/>
          </p:cNvSpPr>
          <p:nvPr>
            <p:ph type="sldNum" sz="quarter" idx="12"/>
          </p:nvPr>
        </p:nvSpPr>
        <p:spPr/>
        <p:txBody>
          <a:bodyPr/>
          <a:lstStyle>
            <a:lvl1pPr>
              <a:defRPr sz="900">
                <a:latin typeface="Century Gothic" panose="020B0502020202020204" pitchFamily="34" charset="0"/>
              </a:defRPr>
            </a:lvl1pPr>
          </a:lstStyle>
          <a:p>
            <a:fld id="{40C7FD5E-E0BC-44A0-9C55-282E53F72812}" type="slidenum">
              <a:rPr lang="en-US" smtClean="0"/>
              <a:pPr/>
              <a:t>‹#›</a:t>
            </a:fld>
            <a:endParaRPr lang="en-US"/>
          </a:p>
        </p:txBody>
      </p:sp>
    </p:spTree>
    <p:extLst>
      <p:ext uri="{BB962C8B-B14F-4D97-AF65-F5344CB8AC3E}">
        <p14:creationId xmlns:p14="http://schemas.microsoft.com/office/powerpoint/2010/main" val="136316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5C236-E091-4537-82D6-D9F0FFD443D0}"/>
              </a:ext>
            </a:extLst>
          </p:cNvPr>
          <p:cNvSpPr>
            <a:spLocks noGrp="1"/>
          </p:cNvSpPr>
          <p:nvPr>
            <p:ph type="title"/>
          </p:nvPr>
        </p:nvSpPr>
        <p:spPr/>
        <p:txBody>
          <a:bodyPr/>
          <a:lstStyle>
            <a:lvl1pPr>
              <a:defRPr b="1">
                <a:latin typeface="Century Gothic" panose="020B0502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40B59534-DF24-4FFE-A732-F7BFA234131F}"/>
              </a:ext>
            </a:extLst>
          </p:cNvPr>
          <p:cNvSpPr>
            <a:spLocks noGrp="1"/>
          </p:cNvSpPr>
          <p:nvPr>
            <p:ph type="dt" sz="half" idx="10"/>
          </p:nvPr>
        </p:nvSpPr>
        <p:spPr/>
        <p:txBody>
          <a:bodyPr/>
          <a:lstStyle>
            <a:lvl1pPr>
              <a:defRPr sz="900">
                <a:latin typeface="Century Gothic" panose="020B0502020202020204" pitchFamily="34" charset="0"/>
              </a:defRPr>
            </a:lvl1pPr>
          </a:lstStyle>
          <a:p>
            <a:fld id="{BE70A38A-08DE-48B8-9DCD-90E79CFB272F}" type="datetimeFigureOut">
              <a:rPr lang="en-US" smtClean="0"/>
              <a:pPr/>
              <a:t>1/26/2025</a:t>
            </a:fld>
            <a:endParaRPr lang="en-US"/>
          </a:p>
        </p:txBody>
      </p:sp>
      <p:sp>
        <p:nvSpPr>
          <p:cNvPr id="4" name="Footer Placeholder 3">
            <a:extLst>
              <a:ext uri="{FF2B5EF4-FFF2-40B4-BE49-F238E27FC236}">
                <a16:creationId xmlns:a16="http://schemas.microsoft.com/office/drawing/2014/main" id="{A834A4D5-9143-45F2-8621-70A06C4DF12E}"/>
              </a:ext>
            </a:extLst>
          </p:cNvPr>
          <p:cNvSpPr>
            <a:spLocks noGrp="1"/>
          </p:cNvSpPr>
          <p:nvPr>
            <p:ph type="ftr" sz="quarter" idx="11"/>
          </p:nvPr>
        </p:nvSpPr>
        <p:spPr/>
        <p:txBody>
          <a:bodyPr/>
          <a:lstStyle>
            <a:lvl1pPr>
              <a:defRPr sz="900">
                <a:latin typeface="Century Gothic" panose="020B0502020202020204" pitchFamily="34" charset="0"/>
              </a:defRPr>
            </a:lvl1pPr>
          </a:lstStyle>
          <a:p>
            <a:endParaRPr lang="en-US"/>
          </a:p>
        </p:txBody>
      </p:sp>
      <p:sp>
        <p:nvSpPr>
          <p:cNvPr id="5" name="Slide Number Placeholder 4">
            <a:extLst>
              <a:ext uri="{FF2B5EF4-FFF2-40B4-BE49-F238E27FC236}">
                <a16:creationId xmlns:a16="http://schemas.microsoft.com/office/drawing/2014/main" id="{2CD1670B-8552-4BC9-B060-90F3210D6EFF}"/>
              </a:ext>
            </a:extLst>
          </p:cNvPr>
          <p:cNvSpPr>
            <a:spLocks noGrp="1"/>
          </p:cNvSpPr>
          <p:nvPr>
            <p:ph type="sldNum" sz="quarter" idx="12"/>
          </p:nvPr>
        </p:nvSpPr>
        <p:spPr/>
        <p:txBody>
          <a:bodyPr/>
          <a:lstStyle>
            <a:lvl1pPr>
              <a:defRPr sz="900">
                <a:latin typeface="Century Gothic" panose="020B0502020202020204" pitchFamily="34" charset="0"/>
              </a:defRPr>
            </a:lvl1pPr>
          </a:lstStyle>
          <a:p>
            <a:fld id="{40C7FD5E-E0BC-44A0-9C55-282E53F72812}" type="slidenum">
              <a:rPr lang="en-US" smtClean="0"/>
              <a:pPr/>
              <a:t>‹#›</a:t>
            </a:fld>
            <a:endParaRPr lang="en-US"/>
          </a:p>
        </p:txBody>
      </p:sp>
      <p:pic>
        <p:nvPicPr>
          <p:cNvPr id="6" name="Picture 5">
            <a:extLst>
              <a:ext uri="{FF2B5EF4-FFF2-40B4-BE49-F238E27FC236}">
                <a16:creationId xmlns:a16="http://schemas.microsoft.com/office/drawing/2014/main" id="{29580AD9-F2DB-4923-BB1F-D4F2BF2D6B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3400" y="5491654"/>
            <a:ext cx="3294895" cy="1121666"/>
          </a:xfrm>
          <a:prstGeom prst="rect">
            <a:avLst/>
          </a:prstGeom>
        </p:spPr>
      </p:pic>
    </p:spTree>
    <p:extLst>
      <p:ext uri="{BB962C8B-B14F-4D97-AF65-F5344CB8AC3E}">
        <p14:creationId xmlns:p14="http://schemas.microsoft.com/office/powerpoint/2010/main" val="142998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5A823E-7009-4631-A618-B0C6178D2106}"/>
              </a:ext>
            </a:extLst>
          </p:cNvPr>
          <p:cNvSpPr>
            <a:spLocks noGrp="1"/>
          </p:cNvSpPr>
          <p:nvPr>
            <p:ph type="dt" sz="half" idx="10"/>
          </p:nvPr>
        </p:nvSpPr>
        <p:spPr/>
        <p:txBody>
          <a:bodyPr/>
          <a:lstStyle>
            <a:lvl1pPr>
              <a:defRPr sz="900">
                <a:latin typeface="Century Gothic" panose="020B0502020202020204" pitchFamily="34" charset="0"/>
              </a:defRPr>
            </a:lvl1pPr>
          </a:lstStyle>
          <a:p>
            <a:fld id="{BE70A38A-08DE-48B8-9DCD-90E79CFB272F}" type="datetimeFigureOut">
              <a:rPr lang="en-US" smtClean="0"/>
              <a:pPr/>
              <a:t>1/26/2025</a:t>
            </a:fld>
            <a:endParaRPr lang="en-US"/>
          </a:p>
        </p:txBody>
      </p:sp>
      <p:sp>
        <p:nvSpPr>
          <p:cNvPr id="3" name="Footer Placeholder 2">
            <a:extLst>
              <a:ext uri="{FF2B5EF4-FFF2-40B4-BE49-F238E27FC236}">
                <a16:creationId xmlns:a16="http://schemas.microsoft.com/office/drawing/2014/main" id="{67681226-A499-4DF1-B981-F9B47C7906E3}"/>
              </a:ext>
            </a:extLst>
          </p:cNvPr>
          <p:cNvSpPr>
            <a:spLocks noGrp="1"/>
          </p:cNvSpPr>
          <p:nvPr>
            <p:ph type="ftr" sz="quarter" idx="11"/>
          </p:nvPr>
        </p:nvSpPr>
        <p:spPr/>
        <p:txBody>
          <a:bodyPr/>
          <a:lstStyle>
            <a:lvl1pPr>
              <a:defRPr sz="900">
                <a:latin typeface="Century Gothic" panose="020B0502020202020204" pitchFamily="34" charset="0"/>
              </a:defRPr>
            </a:lvl1pPr>
          </a:lstStyle>
          <a:p>
            <a:endParaRPr lang="en-US"/>
          </a:p>
        </p:txBody>
      </p:sp>
      <p:sp>
        <p:nvSpPr>
          <p:cNvPr id="4" name="Slide Number Placeholder 3">
            <a:extLst>
              <a:ext uri="{FF2B5EF4-FFF2-40B4-BE49-F238E27FC236}">
                <a16:creationId xmlns:a16="http://schemas.microsoft.com/office/drawing/2014/main" id="{F590A919-BA20-4509-8A9B-129587815FF1}"/>
              </a:ext>
            </a:extLst>
          </p:cNvPr>
          <p:cNvSpPr>
            <a:spLocks noGrp="1"/>
          </p:cNvSpPr>
          <p:nvPr>
            <p:ph type="sldNum" sz="quarter" idx="12"/>
          </p:nvPr>
        </p:nvSpPr>
        <p:spPr/>
        <p:txBody>
          <a:bodyPr/>
          <a:lstStyle>
            <a:lvl1pPr>
              <a:defRPr sz="900">
                <a:latin typeface="Century Gothic" panose="020B0502020202020204" pitchFamily="34" charset="0"/>
              </a:defRPr>
            </a:lvl1pPr>
          </a:lstStyle>
          <a:p>
            <a:fld id="{40C7FD5E-E0BC-44A0-9C55-282E53F72812}" type="slidenum">
              <a:rPr lang="en-US" smtClean="0"/>
              <a:pPr/>
              <a:t>‹#›</a:t>
            </a:fld>
            <a:endParaRPr lang="en-US"/>
          </a:p>
        </p:txBody>
      </p:sp>
    </p:spTree>
    <p:extLst>
      <p:ext uri="{BB962C8B-B14F-4D97-AF65-F5344CB8AC3E}">
        <p14:creationId xmlns:p14="http://schemas.microsoft.com/office/powerpoint/2010/main" val="3253895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E52F78-56B8-41C8-81BC-A5FFCCE55B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BF43ED-F739-4AA8-BD60-F8A807EAA6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11360-ACAA-4F6B-9E81-3EA155FB9C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0A38A-08DE-48B8-9DCD-90E79CFB272F}" type="datetimeFigureOut">
              <a:rPr lang="en-US" smtClean="0"/>
              <a:t>1/26/2025</a:t>
            </a:fld>
            <a:endParaRPr lang="en-US"/>
          </a:p>
        </p:txBody>
      </p:sp>
      <p:sp>
        <p:nvSpPr>
          <p:cNvPr id="5" name="Footer Placeholder 4">
            <a:extLst>
              <a:ext uri="{FF2B5EF4-FFF2-40B4-BE49-F238E27FC236}">
                <a16:creationId xmlns:a16="http://schemas.microsoft.com/office/drawing/2014/main" id="{CECC22B3-207C-4D72-AE3F-C7E76E574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0C8AD1-6A0B-4A8C-ABF7-429489DD25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C7FD5E-E0BC-44A0-9C55-282E53F72812}" type="slidenum">
              <a:rPr lang="en-US" smtClean="0"/>
              <a:t>‹#›</a:t>
            </a:fld>
            <a:endParaRPr lang="en-US"/>
          </a:p>
        </p:txBody>
      </p:sp>
    </p:spTree>
    <p:extLst>
      <p:ext uri="{BB962C8B-B14F-4D97-AF65-F5344CB8AC3E}">
        <p14:creationId xmlns:p14="http://schemas.microsoft.com/office/powerpoint/2010/main" val="259866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rgbClr val="145072"/>
          </a:solidFill>
          <a:latin typeface="Brandon Grotesque Black" panose="020B0A03020203060202" pitchFamily="34" charset="0"/>
          <a:ea typeface="Segoe UI Black" panose="020B0A02040204020203" pitchFamily="34" charset="0"/>
          <a:cs typeface="Brandon Grotesque Black" panose="020B0A03020203060202"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kolar Latin" panose="02000503040300000004" pitchFamily="50"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kolar Latin" panose="02000503040300000004" pitchFamily="50"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kolar Latin" panose="02000503040300000004" pitchFamily="50"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kolar Latin" panose="02000503040300000004" pitchFamily="50"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kolar Latin" panose="02000503040300000004" pitchFamily="50"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PowerPoint_Presentation.pptx"/><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mailto:Bruce.Naegelen@commerce.nc.gov"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5CBD12-D89D-4C57-B396-953D982C58EB}"/>
              </a:ext>
            </a:extLst>
          </p:cNvPr>
          <p:cNvSpPr>
            <a:spLocks noGrp="1"/>
          </p:cNvSpPr>
          <p:nvPr>
            <p:ph type="ctrTitle"/>
          </p:nvPr>
        </p:nvSpPr>
        <p:spPr/>
        <p:txBody>
          <a:bodyPr>
            <a:noAutofit/>
          </a:bodyPr>
          <a:lstStyle/>
          <a:p>
            <a:r>
              <a:rPr lang="en-US" sz="4800" dirty="0" err="1"/>
              <a:t>erwin</a:t>
            </a:r>
            <a:br>
              <a:rPr lang="en-US" sz="4800" dirty="0"/>
            </a:br>
            <a:r>
              <a:rPr lang="en-US" sz="4800" dirty="0"/>
              <a:t>Creating Outdoor Recreation Economies (CORE) 2025-2030</a:t>
            </a:r>
          </a:p>
        </p:txBody>
      </p:sp>
      <p:sp>
        <p:nvSpPr>
          <p:cNvPr id="7" name="Subtitle 6">
            <a:extLst>
              <a:ext uri="{FF2B5EF4-FFF2-40B4-BE49-F238E27FC236}">
                <a16:creationId xmlns:a16="http://schemas.microsoft.com/office/drawing/2014/main" id="{106A439A-6A90-43F2-A004-1D672C16B10F}"/>
              </a:ext>
            </a:extLst>
          </p:cNvPr>
          <p:cNvSpPr>
            <a:spLocks noGrp="1"/>
          </p:cNvSpPr>
          <p:nvPr>
            <p:ph type="subTitle" idx="1"/>
          </p:nvPr>
        </p:nvSpPr>
        <p:spPr/>
        <p:txBody>
          <a:bodyPr>
            <a:normAutofit/>
          </a:bodyPr>
          <a:lstStyle/>
          <a:p>
            <a:r>
              <a:rPr lang="en-US" dirty="0"/>
              <a:t>North Carolina Department of Commerce</a:t>
            </a:r>
          </a:p>
          <a:p>
            <a:r>
              <a:rPr lang="en-US" dirty="0"/>
              <a:t>Main Street &amp; Rural Planning Center</a:t>
            </a:r>
          </a:p>
        </p:txBody>
      </p:sp>
      <p:sp>
        <p:nvSpPr>
          <p:cNvPr id="2" name="TextBox 1">
            <a:extLst>
              <a:ext uri="{FF2B5EF4-FFF2-40B4-BE49-F238E27FC236}">
                <a16:creationId xmlns:a16="http://schemas.microsoft.com/office/drawing/2014/main" id="{A35F36FE-309D-FC54-235A-F3D2D06D2B6A}"/>
              </a:ext>
            </a:extLst>
          </p:cNvPr>
          <p:cNvSpPr txBox="1"/>
          <p:nvPr/>
        </p:nvSpPr>
        <p:spPr>
          <a:xfrm>
            <a:off x="3116874" y="5372659"/>
            <a:ext cx="320877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Funding for this program made possible by the US Economic Development Administration</a:t>
            </a:r>
          </a:p>
        </p:txBody>
      </p:sp>
      <p:pic>
        <p:nvPicPr>
          <p:cNvPr id="4" name="Picture 3" descr="Logo, company name&#10;&#10;Description automatically generated">
            <a:extLst>
              <a:ext uri="{FF2B5EF4-FFF2-40B4-BE49-F238E27FC236}">
                <a16:creationId xmlns:a16="http://schemas.microsoft.com/office/drawing/2014/main" id="{E3620D3D-39C1-1D0F-0B72-066A9BFAE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5303366"/>
            <a:ext cx="1592874" cy="1061916"/>
          </a:xfrm>
          <a:prstGeom prst="rect">
            <a:avLst/>
          </a:prstGeom>
        </p:spPr>
      </p:pic>
    </p:spTree>
    <p:extLst>
      <p:ext uri="{BB962C8B-B14F-4D97-AF65-F5344CB8AC3E}">
        <p14:creationId xmlns:p14="http://schemas.microsoft.com/office/powerpoint/2010/main" val="3664648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94549E-0437-E59A-3B25-670D84F1F1B3}"/>
              </a:ext>
            </a:extLst>
          </p:cNvPr>
          <p:cNvSpPr>
            <a:spLocks noGrp="1"/>
          </p:cNvSpPr>
          <p:nvPr>
            <p:ph type="title"/>
          </p:nvPr>
        </p:nvSpPr>
        <p:spPr/>
        <p:txBody>
          <a:bodyPr/>
          <a:lstStyle/>
          <a:p>
            <a:r>
              <a:rPr lang="en-US" dirty="0"/>
              <a:t>ASSET MAPPING</a:t>
            </a:r>
          </a:p>
        </p:txBody>
      </p:sp>
      <p:sp>
        <p:nvSpPr>
          <p:cNvPr id="3" name="Text Placeholder 2">
            <a:extLst>
              <a:ext uri="{FF2B5EF4-FFF2-40B4-BE49-F238E27FC236}">
                <a16:creationId xmlns:a16="http://schemas.microsoft.com/office/drawing/2014/main" id="{6EA75672-0CCA-BBF5-110D-24819705D3B8}"/>
              </a:ext>
            </a:extLst>
          </p:cNvPr>
          <p:cNvSpPr>
            <a:spLocks noGrp="1"/>
          </p:cNvSpPr>
          <p:nvPr>
            <p:ph type="body" idx="1"/>
          </p:nvPr>
        </p:nvSpPr>
        <p:spPr/>
        <p:txBody>
          <a:bodyPr/>
          <a:lstStyle/>
          <a:p>
            <a:r>
              <a:rPr lang="en-US" dirty="0"/>
              <a:t>Town of Erwin</a:t>
            </a:r>
          </a:p>
        </p:txBody>
      </p:sp>
    </p:spTree>
    <p:extLst>
      <p:ext uri="{BB962C8B-B14F-4D97-AF65-F5344CB8AC3E}">
        <p14:creationId xmlns:p14="http://schemas.microsoft.com/office/powerpoint/2010/main" val="483478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5F8F7-ECBC-3A71-EC3A-52A46FE837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3080" y="160218"/>
            <a:ext cx="8625840" cy="6665421"/>
          </a:xfrm>
          <a:prstGeom prst="rect">
            <a:avLst/>
          </a:prstGeom>
          <a:ln>
            <a:solidFill>
              <a:schemeClr val="tx1"/>
            </a:solidFill>
          </a:ln>
        </p:spPr>
      </p:pic>
    </p:spTree>
    <p:extLst>
      <p:ext uri="{BB962C8B-B14F-4D97-AF65-F5344CB8AC3E}">
        <p14:creationId xmlns:p14="http://schemas.microsoft.com/office/powerpoint/2010/main" val="442180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94549E-0437-E59A-3B25-670D84F1F1B3}"/>
              </a:ext>
            </a:extLst>
          </p:cNvPr>
          <p:cNvSpPr>
            <a:spLocks noGrp="1"/>
          </p:cNvSpPr>
          <p:nvPr>
            <p:ph type="title"/>
          </p:nvPr>
        </p:nvSpPr>
        <p:spPr/>
        <p:txBody>
          <a:bodyPr/>
          <a:lstStyle/>
          <a:p>
            <a:r>
              <a:rPr lang="en-US" dirty="0"/>
              <a:t>OUTDOOR RECREATION ECONOMIC POSITIONING STATEMENT</a:t>
            </a:r>
          </a:p>
        </p:txBody>
      </p:sp>
      <p:sp>
        <p:nvSpPr>
          <p:cNvPr id="3" name="Text Placeholder 2">
            <a:extLst>
              <a:ext uri="{FF2B5EF4-FFF2-40B4-BE49-F238E27FC236}">
                <a16:creationId xmlns:a16="http://schemas.microsoft.com/office/drawing/2014/main" id="{6EA75672-0CCA-BBF5-110D-24819705D3B8}"/>
              </a:ext>
            </a:extLst>
          </p:cNvPr>
          <p:cNvSpPr>
            <a:spLocks noGrp="1"/>
          </p:cNvSpPr>
          <p:nvPr>
            <p:ph type="body" idx="1"/>
          </p:nvPr>
        </p:nvSpPr>
        <p:spPr/>
        <p:txBody>
          <a:bodyPr/>
          <a:lstStyle/>
          <a:p>
            <a:r>
              <a:rPr lang="en-US" dirty="0"/>
              <a:t>Town of Erwin, NC</a:t>
            </a:r>
          </a:p>
        </p:txBody>
      </p:sp>
    </p:spTree>
    <p:extLst>
      <p:ext uri="{BB962C8B-B14F-4D97-AF65-F5344CB8AC3E}">
        <p14:creationId xmlns:p14="http://schemas.microsoft.com/office/powerpoint/2010/main" val="315778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9001-ABDC-21EF-591D-A893E83294B9}"/>
              </a:ext>
            </a:extLst>
          </p:cNvPr>
          <p:cNvSpPr>
            <a:spLocks noGrp="1"/>
          </p:cNvSpPr>
          <p:nvPr>
            <p:ph type="title"/>
          </p:nvPr>
        </p:nvSpPr>
        <p:spPr/>
        <p:txBody>
          <a:bodyPr/>
          <a:lstStyle/>
          <a:p>
            <a:r>
              <a:rPr lang="en-US" dirty="0"/>
              <a:t>Economic Positioning Statement</a:t>
            </a:r>
          </a:p>
        </p:txBody>
      </p:sp>
      <p:graphicFrame>
        <p:nvGraphicFramePr>
          <p:cNvPr id="3" name="Table 2">
            <a:extLst>
              <a:ext uri="{FF2B5EF4-FFF2-40B4-BE49-F238E27FC236}">
                <a16:creationId xmlns:a16="http://schemas.microsoft.com/office/drawing/2014/main" id="{72E93C93-A355-F04D-C5AF-878170350D15}"/>
              </a:ext>
            </a:extLst>
          </p:cNvPr>
          <p:cNvGraphicFramePr>
            <a:graphicFrameLocks noGrp="1"/>
          </p:cNvGraphicFramePr>
          <p:nvPr>
            <p:extLst>
              <p:ext uri="{D42A27DB-BD31-4B8C-83A1-F6EECF244321}">
                <p14:modId xmlns:p14="http://schemas.microsoft.com/office/powerpoint/2010/main" val="3942715406"/>
              </p:ext>
            </p:extLst>
          </p:nvPr>
        </p:nvGraphicFramePr>
        <p:xfrm>
          <a:off x="1696900" y="1580604"/>
          <a:ext cx="10362422" cy="5052289"/>
        </p:xfrm>
        <a:graphic>
          <a:graphicData uri="http://schemas.openxmlformats.org/drawingml/2006/table">
            <a:tbl>
              <a:tblPr>
                <a:tableStyleId>{5C22544A-7EE6-4342-B048-85BDC9FD1C3A}</a:tableStyleId>
              </a:tblPr>
              <a:tblGrid>
                <a:gridCol w="10362422">
                  <a:extLst>
                    <a:ext uri="{9D8B030D-6E8A-4147-A177-3AD203B41FA5}">
                      <a16:colId xmlns:a16="http://schemas.microsoft.com/office/drawing/2014/main" val="2471210397"/>
                    </a:ext>
                  </a:extLst>
                </a:gridCol>
              </a:tblGrid>
              <a:tr h="5052289">
                <a:tc>
                  <a:txBody>
                    <a:bodyPr/>
                    <a:lstStyle/>
                    <a:p>
                      <a:r>
                        <a:rPr lang="en-US" sz="4400" kern="1200" dirty="0">
                          <a:solidFill>
                            <a:schemeClr val="dk1"/>
                          </a:solidFill>
                          <a:effectLst/>
                          <a:latin typeface="Aptos" panose="020B0004020202020204" pitchFamily="34" charset="0"/>
                          <a:ea typeface="+mn-ea"/>
                          <a:cs typeface="+mn-cs"/>
                        </a:rPr>
                        <a:t>Erwin is the destination for those seeking to get back to the simple life. Where they can enjoy recreating on the Cape Fear and Black Rivers, and where all trails converge leading to historic Downtown.</a:t>
                      </a:r>
                    </a:p>
                    <a:p>
                      <a:pPr marL="0" indent="0" algn="just" fontAlgn="b">
                        <a:buFont typeface="Arial" panose="020B0604020202020204" pitchFamily="34" charset="0"/>
                        <a:buNone/>
                      </a:pPr>
                      <a:endParaRPr lang="en-US" sz="2400" b="1" i="0" u="none" strike="noStrike" dirty="0">
                        <a:effectLst/>
                        <a:latin typeface="Arial" panose="020B06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715277"/>
                  </a:ext>
                </a:extLst>
              </a:tr>
            </a:tbl>
          </a:graphicData>
        </a:graphic>
      </p:graphicFrame>
    </p:spTree>
    <p:extLst>
      <p:ext uri="{BB962C8B-B14F-4D97-AF65-F5344CB8AC3E}">
        <p14:creationId xmlns:p14="http://schemas.microsoft.com/office/powerpoint/2010/main" val="1338294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94549E-0437-E59A-3B25-670D84F1F1B3}"/>
              </a:ext>
            </a:extLst>
          </p:cNvPr>
          <p:cNvSpPr>
            <a:spLocks noGrp="1"/>
          </p:cNvSpPr>
          <p:nvPr>
            <p:ph type="title"/>
          </p:nvPr>
        </p:nvSpPr>
        <p:spPr>
          <a:xfrm>
            <a:off x="838200" y="262678"/>
            <a:ext cx="11353800" cy="2852737"/>
          </a:xfrm>
        </p:spPr>
        <p:txBody>
          <a:bodyPr/>
          <a:lstStyle/>
          <a:p>
            <a:r>
              <a:rPr lang="en-US" dirty="0"/>
              <a:t>CORE STRATEGIC PLAN </a:t>
            </a:r>
            <a:br>
              <a:rPr lang="en-US" dirty="0"/>
            </a:br>
            <a:r>
              <a:rPr lang="en-US" dirty="0"/>
              <a:t>(5-YEAR)</a:t>
            </a:r>
          </a:p>
        </p:txBody>
      </p:sp>
      <p:sp>
        <p:nvSpPr>
          <p:cNvPr id="3" name="Text Placeholder 2">
            <a:extLst>
              <a:ext uri="{FF2B5EF4-FFF2-40B4-BE49-F238E27FC236}">
                <a16:creationId xmlns:a16="http://schemas.microsoft.com/office/drawing/2014/main" id="{6EA75672-0CCA-BBF5-110D-24819705D3B8}"/>
              </a:ext>
            </a:extLst>
          </p:cNvPr>
          <p:cNvSpPr>
            <a:spLocks noGrp="1"/>
          </p:cNvSpPr>
          <p:nvPr>
            <p:ph type="body" idx="1"/>
          </p:nvPr>
        </p:nvSpPr>
        <p:spPr/>
        <p:txBody>
          <a:bodyPr/>
          <a:lstStyle/>
          <a:p>
            <a:r>
              <a:rPr lang="en-US" dirty="0"/>
              <a:t>Town of Erwin</a:t>
            </a:r>
          </a:p>
        </p:txBody>
      </p:sp>
    </p:spTree>
    <p:extLst>
      <p:ext uri="{BB962C8B-B14F-4D97-AF65-F5344CB8AC3E}">
        <p14:creationId xmlns:p14="http://schemas.microsoft.com/office/powerpoint/2010/main" val="1565516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hlinkClick r:id="" action="ppaction://ole?verb=0"/>
            <a:extLst>
              <a:ext uri="{FF2B5EF4-FFF2-40B4-BE49-F238E27FC236}">
                <a16:creationId xmlns:a16="http://schemas.microsoft.com/office/drawing/2014/main" id="{E2DBB596-2121-AF66-219C-10E2D029267B}"/>
              </a:ext>
            </a:extLst>
          </p:cNvPr>
          <p:cNvGraphicFramePr>
            <a:graphicFrameLocks noChangeAspect="1"/>
          </p:cNvGraphicFramePr>
          <p:nvPr/>
        </p:nvGraphicFramePr>
        <p:xfrm>
          <a:off x="127299" y="117675"/>
          <a:ext cx="11817653" cy="6349648"/>
        </p:xfrm>
        <a:graphic>
          <a:graphicData uri="http://schemas.openxmlformats.org/presentationml/2006/ole">
            <mc:AlternateContent xmlns:mc="http://schemas.openxmlformats.org/markup-compatibility/2006">
              <mc:Choice xmlns:v="urn:schemas-microsoft-com:vml" Requires="v">
                <p:oleObj name="Presentation" r:id="rId3" imgW="6096296" imgH="3429229" progId="PowerPoint.Show.12">
                  <p:embed/>
                </p:oleObj>
              </mc:Choice>
              <mc:Fallback>
                <p:oleObj name="Presentation" r:id="rId3" imgW="6096296" imgH="3429229" progId="PowerPoint.Show.12">
                  <p:embed/>
                  <p:pic>
                    <p:nvPicPr>
                      <p:cNvPr id="4" name="Object 3">
                        <a:hlinkClick r:id="" action="ppaction://ole?verb=0"/>
                        <a:extLst>
                          <a:ext uri="{FF2B5EF4-FFF2-40B4-BE49-F238E27FC236}">
                            <a16:creationId xmlns:a16="http://schemas.microsoft.com/office/drawing/2014/main" id="{E2DBB596-2121-AF66-219C-10E2D029267B}"/>
                          </a:ext>
                        </a:extLst>
                      </p:cNvPr>
                      <p:cNvPicPr/>
                      <p:nvPr/>
                    </p:nvPicPr>
                    <p:blipFill>
                      <a:blip r:embed="rId4"/>
                      <a:stretch>
                        <a:fillRect/>
                      </a:stretch>
                    </p:blipFill>
                    <p:spPr>
                      <a:xfrm>
                        <a:off x="127299" y="117675"/>
                        <a:ext cx="11817653" cy="6349648"/>
                      </a:xfrm>
                      <a:prstGeom prst="rect">
                        <a:avLst/>
                      </a:prstGeom>
                    </p:spPr>
                  </p:pic>
                </p:oleObj>
              </mc:Fallback>
            </mc:AlternateContent>
          </a:graphicData>
        </a:graphic>
      </p:graphicFrame>
    </p:spTree>
    <p:extLst>
      <p:ext uri="{BB962C8B-B14F-4D97-AF65-F5344CB8AC3E}">
        <p14:creationId xmlns:p14="http://schemas.microsoft.com/office/powerpoint/2010/main" val="1506699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9001-ABDC-21EF-591D-A893E83294B9}"/>
              </a:ext>
            </a:extLst>
          </p:cNvPr>
          <p:cNvSpPr>
            <a:spLocks noGrp="1"/>
          </p:cNvSpPr>
          <p:nvPr>
            <p:ph type="title"/>
          </p:nvPr>
        </p:nvSpPr>
        <p:spPr/>
        <p:txBody>
          <a:bodyPr>
            <a:normAutofit/>
          </a:bodyPr>
          <a:lstStyle/>
          <a:p>
            <a:r>
              <a:rPr lang="en-US" dirty="0">
                <a:cs typeface="Arial" panose="020B0604020202020204" pitchFamily="34" charset="0"/>
              </a:rPr>
              <a:t>STRATEGIES &amp; GOALS</a:t>
            </a:r>
          </a:p>
        </p:txBody>
      </p:sp>
      <p:graphicFrame>
        <p:nvGraphicFramePr>
          <p:cNvPr id="3" name="Table 2">
            <a:extLst>
              <a:ext uri="{FF2B5EF4-FFF2-40B4-BE49-F238E27FC236}">
                <a16:creationId xmlns:a16="http://schemas.microsoft.com/office/drawing/2014/main" id="{72E93C93-A355-F04D-C5AF-878170350D15}"/>
              </a:ext>
            </a:extLst>
          </p:cNvPr>
          <p:cNvGraphicFramePr>
            <a:graphicFrameLocks noGrp="1"/>
          </p:cNvGraphicFramePr>
          <p:nvPr>
            <p:extLst>
              <p:ext uri="{D42A27DB-BD31-4B8C-83A1-F6EECF244321}">
                <p14:modId xmlns:p14="http://schemas.microsoft.com/office/powerpoint/2010/main" val="4162839689"/>
              </p:ext>
            </p:extLst>
          </p:nvPr>
        </p:nvGraphicFramePr>
        <p:xfrm>
          <a:off x="1600200" y="1580604"/>
          <a:ext cx="10453255" cy="5052289"/>
        </p:xfrm>
        <a:graphic>
          <a:graphicData uri="http://schemas.openxmlformats.org/drawingml/2006/table">
            <a:tbl>
              <a:tblPr>
                <a:tableStyleId>{5C22544A-7EE6-4342-B048-85BDC9FD1C3A}</a:tableStyleId>
              </a:tblPr>
              <a:tblGrid>
                <a:gridCol w="10453255">
                  <a:extLst>
                    <a:ext uri="{9D8B030D-6E8A-4147-A177-3AD203B41FA5}">
                      <a16:colId xmlns:a16="http://schemas.microsoft.com/office/drawing/2014/main" val="2471210397"/>
                    </a:ext>
                  </a:extLst>
                </a:gridCol>
              </a:tblGrid>
              <a:tr h="5052289">
                <a:tc>
                  <a:txBody>
                    <a:bodyPr/>
                    <a:lstStyle/>
                    <a:p>
                      <a:pPr marL="0" indent="0" algn="l" fontAlgn="b">
                        <a:buFont typeface="Arial" panose="020B0604020202020204" pitchFamily="34" charset="0"/>
                        <a:buNone/>
                      </a:pPr>
                      <a:endParaRPr lang="en-US" sz="2800" b="1" i="0" u="none" strike="noStrike" kern="1200" dirty="0">
                        <a:solidFill>
                          <a:schemeClr val="dk1"/>
                        </a:solidFill>
                        <a:effectLst/>
                        <a:latin typeface="+mn-lt"/>
                        <a:ea typeface="+mn-ea"/>
                        <a:cs typeface="+mn-cs"/>
                      </a:endParaRPr>
                    </a:p>
                    <a:p>
                      <a:r>
                        <a:rPr lang="en-US" sz="2800" kern="1200" dirty="0">
                          <a:solidFill>
                            <a:schemeClr val="dk1"/>
                          </a:solidFill>
                          <a:effectLst/>
                          <a:latin typeface="Century Gothic" panose="020B0502020202020204" pitchFamily="34" charset="0"/>
                          <a:ea typeface="+mn-ea"/>
                          <a:cs typeface="+mn-cs"/>
                        </a:rPr>
                        <a:t>Strategy 1: </a:t>
                      </a:r>
                      <a:r>
                        <a:rPr lang="en-US" sz="2800" b="1" kern="1200" dirty="0">
                          <a:solidFill>
                            <a:schemeClr val="dk1"/>
                          </a:solidFill>
                          <a:effectLst/>
                          <a:latin typeface="Century Gothic" panose="020B0502020202020204" pitchFamily="34" charset="0"/>
                          <a:ea typeface="+mn-ea"/>
                          <a:cs typeface="+mn-cs"/>
                        </a:rPr>
                        <a:t>Getting Back to the Simple Life</a:t>
                      </a:r>
                    </a:p>
                    <a:p>
                      <a:r>
                        <a:rPr lang="en-US" sz="2800" b="1" kern="1200" dirty="0">
                          <a:solidFill>
                            <a:schemeClr val="dk1"/>
                          </a:solidFill>
                          <a:effectLst/>
                          <a:latin typeface="Century Gothic" panose="020B0502020202020204" pitchFamily="34" charset="0"/>
                          <a:ea typeface="+mn-ea"/>
                          <a:cs typeface="+mn-cs"/>
                        </a:rPr>
                        <a:t> </a:t>
                      </a:r>
                    </a:p>
                    <a:p>
                      <a:r>
                        <a:rPr lang="en-US" sz="2800" kern="1200" dirty="0">
                          <a:solidFill>
                            <a:schemeClr val="dk1"/>
                          </a:solidFill>
                          <a:effectLst/>
                          <a:latin typeface="Century Gothic" panose="020B0502020202020204" pitchFamily="34" charset="0"/>
                          <a:ea typeface="+mn-ea"/>
                          <a:cs typeface="+mn-cs"/>
                        </a:rPr>
                        <a:t>Strategy 2: </a:t>
                      </a:r>
                      <a:r>
                        <a:rPr lang="en-US" sz="2800" b="1" kern="1200" dirty="0">
                          <a:solidFill>
                            <a:schemeClr val="dk1"/>
                          </a:solidFill>
                          <a:effectLst/>
                          <a:latin typeface="Century Gothic" panose="020B0502020202020204" pitchFamily="34" charset="0"/>
                          <a:ea typeface="+mn-ea"/>
                          <a:cs typeface="+mn-cs"/>
                        </a:rPr>
                        <a:t>Accessing Trails for Health, Wealth, and Fun</a:t>
                      </a:r>
                    </a:p>
                    <a:p>
                      <a:r>
                        <a:rPr lang="en-US" sz="2800" kern="1200" dirty="0">
                          <a:solidFill>
                            <a:schemeClr val="dk1"/>
                          </a:solidFill>
                          <a:effectLst/>
                          <a:latin typeface="Century Gothic" panose="020B0502020202020204" pitchFamily="34" charset="0"/>
                          <a:ea typeface="+mn-ea"/>
                          <a:cs typeface="+mn-cs"/>
                        </a:rPr>
                        <a:t> </a:t>
                      </a:r>
                    </a:p>
                    <a:p>
                      <a:r>
                        <a:rPr lang="en-US" sz="2800" kern="1200" dirty="0">
                          <a:solidFill>
                            <a:schemeClr val="dk1"/>
                          </a:solidFill>
                          <a:effectLst/>
                          <a:latin typeface="Century Gothic" panose="020B0502020202020204" pitchFamily="34" charset="0"/>
                          <a:ea typeface="+mn-ea"/>
                          <a:cs typeface="+mn-cs"/>
                        </a:rPr>
                        <a:t>Strategy 3: </a:t>
                      </a:r>
                      <a:r>
                        <a:rPr lang="en-US" sz="2800" b="1" kern="1200" dirty="0">
                          <a:solidFill>
                            <a:schemeClr val="dk1"/>
                          </a:solidFill>
                          <a:effectLst/>
                          <a:latin typeface="Century Gothic" panose="020B0502020202020204" pitchFamily="34" charset="0"/>
                          <a:ea typeface="+mn-ea"/>
                          <a:cs typeface="+mn-cs"/>
                        </a:rPr>
                        <a:t>Active Downtown</a:t>
                      </a:r>
                    </a:p>
                    <a:p>
                      <a:r>
                        <a:rPr lang="en-US" sz="2800" kern="1200" dirty="0">
                          <a:solidFill>
                            <a:schemeClr val="dk1"/>
                          </a:solidFill>
                          <a:effectLst/>
                          <a:latin typeface="Century Gothic" panose="020B0502020202020204" pitchFamily="34" charset="0"/>
                          <a:ea typeface="+mn-ea"/>
                          <a:cs typeface="+mn-cs"/>
                        </a:rPr>
                        <a:t>	 </a:t>
                      </a:r>
                    </a:p>
                    <a:p>
                      <a:r>
                        <a:rPr lang="en-US" sz="2800" kern="1200" dirty="0">
                          <a:solidFill>
                            <a:schemeClr val="dk1"/>
                          </a:solidFill>
                          <a:effectLst/>
                          <a:latin typeface="Century Gothic" panose="020B0502020202020204" pitchFamily="34" charset="0"/>
                          <a:ea typeface="+mn-ea"/>
                          <a:cs typeface="+mn-cs"/>
                        </a:rPr>
                        <a:t> Strategy 4: </a:t>
                      </a:r>
                      <a:r>
                        <a:rPr lang="en-US" sz="2800" b="1" kern="1200" dirty="0">
                          <a:solidFill>
                            <a:schemeClr val="dk1"/>
                          </a:solidFill>
                          <a:effectLst/>
                          <a:latin typeface="Century Gothic" panose="020B0502020202020204" pitchFamily="34" charset="0"/>
                          <a:ea typeface="+mn-ea"/>
                          <a:cs typeface="+mn-cs"/>
                        </a:rPr>
                        <a:t>Activating the Cape Fear and Black Rivers</a:t>
                      </a:r>
                      <a:r>
                        <a:rPr lang="en-US" sz="1800" kern="1200" dirty="0">
                          <a:solidFill>
                            <a:schemeClr val="dk1"/>
                          </a:solidFill>
                          <a:effectLst/>
                          <a:latin typeface="+mn-lt"/>
                          <a:ea typeface="+mn-ea"/>
                          <a:cs typeface="+mn-cs"/>
                        </a:rPr>
                        <a:t>		</a:t>
                      </a:r>
                      <a:r>
                        <a:rPr lang="en-US" sz="1800" i="1" kern="1200" dirty="0">
                          <a:solidFill>
                            <a:schemeClr val="dk1"/>
                          </a:solidFill>
                          <a:effectLst/>
                          <a:latin typeface="+mn-lt"/>
                          <a:ea typeface="+mn-ea"/>
                          <a:cs typeface="+mn-cs"/>
                        </a:rPr>
                        <a:t> </a:t>
                      </a:r>
                      <a:endParaRPr lang="en-US" sz="1800" kern="1200" dirty="0">
                        <a:solidFill>
                          <a:schemeClr val="dk1"/>
                        </a:solidFill>
                        <a:effectLst/>
                        <a:latin typeface="+mn-lt"/>
                        <a:ea typeface="+mn-ea"/>
                        <a:cs typeface="+mn-cs"/>
                      </a:endParaRPr>
                    </a:p>
                    <a:p>
                      <a:pPr marL="0" indent="0" algn="l" fontAlgn="b">
                        <a:buFont typeface="Arial" panose="020B0604020202020204" pitchFamily="34" charset="0"/>
                        <a:buNone/>
                      </a:pPr>
                      <a:endParaRPr lang="en-US" sz="2000" b="0" i="0" u="none" strike="noStrike" dirty="0">
                        <a:effectLst/>
                        <a:latin typeface="Arial" panose="020B0604020202020204" pitchFamily="34" charset="0"/>
                      </a:endParaRPr>
                    </a:p>
                    <a:p>
                      <a:pPr marL="0" indent="0" algn="l" fontAlgn="b">
                        <a:buFont typeface="Arial" panose="020B0604020202020204" pitchFamily="34" charset="0"/>
                        <a:buNone/>
                      </a:pPr>
                      <a:endParaRPr lang="en-US" sz="2000" b="0" i="0" u="none" strike="noStrike" dirty="0">
                        <a:effectLst/>
                        <a:latin typeface="Arial" panose="020B060402020202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715277"/>
                  </a:ext>
                </a:extLst>
              </a:tr>
            </a:tbl>
          </a:graphicData>
        </a:graphic>
      </p:graphicFrame>
    </p:spTree>
    <p:extLst>
      <p:ext uri="{BB962C8B-B14F-4D97-AF65-F5344CB8AC3E}">
        <p14:creationId xmlns:p14="http://schemas.microsoft.com/office/powerpoint/2010/main" val="4182672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9001-ABDC-21EF-591D-A893E83294B9}"/>
              </a:ext>
            </a:extLst>
          </p:cNvPr>
          <p:cNvSpPr>
            <a:spLocks noGrp="1"/>
          </p:cNvSpPr>
          <p:nvPr>
            <p:ph type="title"/>
          </p:nvPr>
        </p:nvSpPr>
        <p:spPr>
          <a:xfrm>
            <a:off x="1553592" y="365125"/>
            <a:ext cx="9800208" cy="1067435"/>
          </a:xfrm>
          <a:solidFill>
            <a:srgbClr val="0070C0"/>
          </a:solidFill>
        </p:spPr>
        <p:txBody>
          <a:bodyPr>
            <a:normAutofit/>
          </a:bodyPr>
          <a:lstStyle/>
          <a:p>
            <a:r>
              <a:rPr lang="en-US" sz="3200" dirty="0">
                <a:solidFill>
                  <a:schemeClr val="bg1"/>
                </a:solidFill>
              </a:rPr>
              <a:t>Strategy 1: </a:t>
            </a:r>
            <a:r>
              <a:rPr lang="en-US" sz="3200" b="1" dirty="0">
                <a:solidFill>
                  <a:schemeClr val="bg1"/>
                </a:solidFill>
                <a:effectLst/>
                <a:latin typeface="Arial" panose="020B0604020202020204" pitchFamily="34" charset="0"/>
                <a:ea typeface="Arial" panose="020B0604020202020204" pitchFamily="34" charset="0"/>
              </a:rPr>
              <a:t> Getting Back to the Simple Life</a:t>
            </a:r>
            <a:endParaRPr lang="en-US" sz="2400" b="0" dirty="0">
              <a:solidFill>
                <a:schemeClr val="bg1"/>
              </a:solidFill>
            </a:endParaRPr>
          </a:p>
        </p:txBody>
      </p:sp>
      <p:graphicFrame>
        <p:nvGraphicFramePr>
          <p:cNvPr id="3" name="Table 2">
            <a:extLst>
              <a:ext uri="{FF2B5EF4-FFF2-40B4-BE49-F238E27FC236}">
                <a16:creationId xmlns:a16="http://schemas.microsoft.com/office/drawing/2014/main" id="{72E93C93-A355-F04D-C5AF-878170350D15}"/>
              </a:ext>
            </a:extLst>
          </p:cNvPr>
          <p:cNvGraphicFramePr>
            <a:graphicFrameLocks noGrp="1"/>
          </p:cNvGraphicFramePr>
          <p:nvPr>
            <p:extLst>
              <p:ext uri="{D42A27DB-BD31-4B8C-83A1-F6EECF244321}">
                <p14:modId xmlns:p14="http://schemas.microsoft.com/office/powerpoint/2010/main" val="2855547137"/>
              </p:ext>
            </p:extLst>
          </p:nvPr>
        </p:nvGraphicFramePr>
        <p:xfrm>
          <a:off x="1553592" y="1580604"/>
          <a:ext cx="10379328" cy="4912271"/>
        </p:xfrm>
        <a:graphic>
          <a:graphicData uri="http://schemas.openxmlformats.org/drawingml/2006/table">
            <a:tbl>
              <a:tblPr>
                <a:tableStyleId>{5C22544A-7EE6-4342-B048-85BDC9FD1C3A}</a:tableStyleId>
              </a:tblPr>
              <a:tblGrid>
                <a:gridCol w="10379328">
                  <a:extLst>
                    <a:ext uri="{9D8B030D-6E8A-4147-A177-3AD203B41FA5}">
                      <a16:colId xmlns:a16="http://schemas.microsoft.com/office/drawing/2014/main" val="2471210397"/>
                    </a:ext>
                  </a:extLst>
                </a:gridCol>
              </a:tblGrid>
              <a:tr h="4912271">
                <a:tc>
                  <a:txBody>
                    <a:bodyPr/>
                    <a:lstStyle/>
                    <a:p>
                      <a:r>
                        <a:rPr lang="en-US" sz="2800" b="1" kern="1200" dirty="0">
                          <a:solidFill>
                            <a:srgbClr val="002060"/>
                          </a:solidFill>
                          <a:effectLst/>
                          <a:latin typeface="Aptos" panose="020B0004020202020204" pitchFamily="34" charset="0"/>
                          <a:ea typeface="+mn-ea"/>
                          <a:cs typeface="+mn-cs"/>
                        </a:rPr>
                        <a:t>Goal 1: Improve Quality of Life for Erwin Residents: Health &amp; Wellness</a:t>
                      </a:r>
                    </a:p>
                    <a:p>
                      <a:r>
                        <a:rPr lang="en-US" sz="1800" kern="1200" dirty="0">
                          <a:solidFill>
                            <a:schemeClr val="dk1"/>
                          </a:solidFill>
                          <a:effectLst/>
                          <a:latin typeface="Aptos" panose="020B0004020202020204" pitchFamily="34" charset="0"/>
                          <a:ea typeface="+mn-ea"/>
                          <a:cs typeface="+mn-cs"/>
                        </a:rPr>
                        <a:t> </a:t>
                      </a:r>
                      <a:endParaRPr lang="en-US" sz="2000" kern="1200" dirty="0">
                        <a:solidFill>
                          <a:schemeClr val="dk1"/>
                        </a:solidFill>
                        <a:effectLst/>
                        <a:latin typeface="Aptos" panose="020B0004020202020204" pitchFamily="34" charset="0"/>
                        <a:ea typeface="+mn-ea"/>
                        <a:cs typeface="+mn-cs"/>
                      </a:endParaRPr>
                    </a:p>
                    <a:p>
                      <a:pPr marL="342900" indent="-342900">
                        <a:buFont typeface="Arial" panose="020B0604020202020204" pitchFamily="34" charset="0"/>
                        <a:buChar char="•"/>
                      </a:pPr>
                      <a:r>
                        <a:rPr lang="en-US" sz="2400" b="1" kern="1200" dirty="0">
                          <a:solidFill>
                            <a:schemeClr val="dk1"/>
                          </a:solidFill>
                          <a:effectLst/>
                          <a:latin typeface="Aptos" panose="020B0004020202020204" pitchFamily="34" charset="0"/>
                          <a:ea typeface="+mn-ea"/>
                          <a:cs typeface="+mn-cs"/>
                        </a:rPr>
                        <a:t>Objective 1.1</a:t>
                      </a:r>
                      <a:r>
                        <a:rPr lang="en-US" sz="2400" kern="1200" dirty="0">
                          <a:solidFill>
                            <a:schemeClr val="dk1"/>
                          </a:solidFill>
                          <a:effectLst/>
                          <a:latin typeface="Aptos" panose="020B0004020202020204" pitchFamily="34" charset="0"/>
                          <a:ea typeface="+mn-ea"/>
                          <a:cs typeface="+mn-cs"/>
                        </a:rPr>
                        <a:t>: Maintain a (work) group that meets regularly and is dedicated to advancing the goals of this plan. </a:t>
                      </a:r>
                    </a:p>
                    <a:p>
                      <a:pPr marL="0" indent="0">
                        <a:buFont typeface="Arial" panose="020B0604020202020204" pitchFamily="34" charset="0"/>
                        <a:buNone/>
                      </a:pPr>
                      <a:endParaRPr lang="en-US" sz="2400" b="0" kern="1200" dirty="0">
                        <a:solidFill>
                          <a:schemeClr val="dk1"/>
                        </a:solidFill>
                        <a:effectLst/>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200" dirty="0">
                          <a:solidFill>
                            <a:schemeClr val="dk1"/>
                          </a:solidFill>
                          <a:effectLst/>
                          <a:latin typeface="Aptos" panose="020B0004020202020204" pitchFamily="34" charset="0"/>
                          <a:ea typeface="+mn-ea"/>
                          <a:cs typeface="+mn-cs"/>
                        </a:rPr>
                        <a:t>Objective 1.2</a:t>
                      </a:r>
                      <a:r>
                        <a:rPr lang="en-US" sz="2400" b="0" kern="1200" dirty="0">
                          <a:solidFill>
                            <a:schemeClr val="dk1"/>
                          </a:solidFill>
                          <a:effectLst/>
                          <a:latin typeface="Aptos" panose="020B0004020202020204" pitchFamily="34" charset="0"/>
                          <a:ea typeface="+mn-ea"/>
                          <a:cs typeface="+mn-cs"/>
                        </a:rPr>
                        <a:t>: </a:t>
                      </a:r>
                      <a:r>
                        <a:rPr lang="en-US" sz="2400" kern="1200" dirty="0">
                          <a:solidFill>
                            <a:schemeClr val="dk1"/>
                          </a:solidFill>
                          <a:effectLst/>
                          <a:latin typeface="Aptos" panose="020B0004020202020204" pitchFamily="34" charset="0"/>
                          <a:ea typeface="+mn-ea"/>
                          <a:cs typeface="+mn-cs"/>
                        </a:rPr>
                        <a:t>Update existing Erwin Parks &amp; Recreation Master Plan. and incorporate priorities/recommendations within the Erwin CORE plan. </a:t>
                      </a:r>
                      <a:endParaRPr lang="en-US" sz="2400" b="0" kern="1200" dirty="0">
                        <a:solidFill>
                          <a:schemeClr val="dk1"/>
                        </a:solidFill>
                        <a:effectLst/>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kern="1200" dirty="0">
                        <a:solidFill>
                          <a:schemeClr val="dk1"/>
                        </a:solidFill>
                        <a:effectLst/>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200" dirty="0">
                          <a:solidFill>
                            <a:schemeClr val="dk1"/>
                          </a:solidFill>
                          <a:effectLst/>
                          <a:latin typeface="Aptos" panose="020B0004020202020204" pitchFamily="34" charset="0"/>
                          <a:ea typeface="+mn-ea"/>
                          <a:cs typeface="+mn-cs"/>
                        </a:rPr>
                        <a:t>Objective 1.3</a:t>
                      </a:r>
                      <a:r>
                        <a:rPr lang="en-US" sz="2400" b="0" kern="1200" dirty="0">
                          <a:solidFill>
                            <a:schemeClr val="dk1"/>
                          </a:solidFill>
                          <a:effectLst/>
                          <a:latin typeface="Aptos" panose="020B0004020202020204" pitchFamily="34" charset="0"/>
                          <a:ea typeface="+mn-ea"/>
                          <a:cs typeface="+mn-cs"/>
                        </a:rPr>
                        <a:t>:  </a:t>
                      </a:r>
                      <a:r>
                        <a:rPr lang="en-US" sz="2400" kern="1200" dirty="0">
                          <a:solidFill>
                            <a:schemeClr val="dk1"/>
                          </a:solidFill>
                          <a:effectLst/>
                          <a:latin typeface="Aptos" panose="020B0004020202020204" pitchFamily="34" charset="0"/>
                          <a:ea typeface="+mn-ea"/>
                          <a:cs typeface="+mn-cs"/>
                        </a:rPr>
                        <a:t>Improve resident engagement and participation in outdoor activities</a:t>
                      </a:r>
                      <a:endParaRPr lang="en-US" sz="2400" b="0" kern="1200" dirty="0">
                        <a:solidFill>
                          <a:schemeClr val="dk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0" kern="1200" dirty="0">
                        <a:solidFill>
                          <a:schemeClr val="dk1"/>
                        </a:solidFill>
                        <a:effectLst/>
                        <a:latin typeface="Aptos" panose="020B0004020202020204" pitchFamily="34" charset="0"/>
                        <a:ea typeface="+mn-ea"/>
                        <a:cs typeface="+mn-cs"/>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715277"/>
                  </a:ext>
                </a:extLst>
              </a:tr>
            </a:tbl>
          </a:graphicData>
        </a:graphic>
      </p:graphicFrame>
    </p:spTree>
    <p:extLst>
      <p:ext uri="{BB962C8B-B14F-4D97-AF65-F5344CB8AC3E}">
        <p14:creationId xmlns:p14="http://schemas.microsoft.com/office/powerpoint/2010/main" val="31620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4942D-2D49-903E-B35A-F649C3AE26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B0633-7E0D-26F1-FB29-17333817DE7F}"/>
              </a:ext>
            </a:extLst>
          </p:cNvPr>
          <p:cNvSpPr>
            <a:spLocks noGrp="1"/>
          </p:cNvSpPr>
          <p:nvPr>
            <p:ph type="title"/>
          </p:nvPr>
        </p:nvSpPr>
        <p:spPr>
          <a:xfrm>
            <a:off x="1553592" y="365125"/>
            <a:ext cx="9800208" cy="1067435"/>
          </a:xfrm>
          <a:solidFill>
            <a:srgbClr val="0070C0"/>
          </a:solidFill>
        </p:spPr>
        <p:txBody>
          <a:bodyPr>
            <a:normAutofit/>
          </a:bodyPr>
          <a:lstStyle/>
          <a:p>
            <a:r>
              <a:rPr lang="en-US" sz="3200" dirty="0">
                <a:solidFill>
                  <a:schemeClr val="bg1"/>
                </a:solidFill>
              </a:rPr>
              <a:t>Strategy 1: </a:t>
            </a:r>
            <a:r>
              <a:rPr lang="en-US" sz="3200" b="1" dirty="0">
                <a:solidFill>
                  <a:schemeClr val="bg1"/>
                </a:solidFill>
                <a:effectLst/>
                <a:latin typeface="Arial" panose="020B0604020202020204" pitchFamily="34" charset="0"/>
                <a:ea typeface="Arial" panose="020B0604020202020204" pitchFamily="34" charset="0"/>
              </a:rPr>
              <a:t>Getting Back to the Simple Life</a:t>
            </a:r>
            <a:endParaRPr lang="en-US" sz="2400" b="0" dirty="0">
              <a:solidFill>
                <a:schemeClr val="bg1"/>
              </a:solidFill>
            </a:endParaRPr>
          </a:p>
        </p:txBody>
      </p:sp>
      <p:graphicFrame>
        <p:nvGraphicFramePr>
          <p:cNvPr id="3" name="Table 2">
            <a:extLst>
              <a:ext uri="{FF2B5EF4-FFF2-40B4-BE49-F238E27FC236}">
                <a16:creationId xmlns:a16="http://schemas.microsoft.com/office/drawing/2014/main" id="{45DF03E2-0744-C796-BF20-FF9BFF3AD592}"/>
              </a:ext>
            </a:extLst>
          </p:cNvPr>
          <p:cNvGraphicFramePr>
            <a:graphicFrameLocks noGrp="1"/>
          </p:cNvGraphicFramePr>
          <p:nvPr>
            <p:extLst>
              <p:ext uri="{D42A27DB-BD31-4B8C-83A1-F6EECF244321}">
                <p14:modId xmlns:p14="http://schemas.microsoft.com/office/powerpoint/2010/main" val="3433395981"/>
              </p:ext>
            </p:extLst>
          </p:nvPr>
        </p:nvGraphicFramePr>
        <p:xfrm>
          <a:off x="1553592" y="1580604"/>
          <a:ext cx="10264042" cy="4912271"/>
        </p:xfrm>
        <a:graphic>
          <a:graphicData uri="http://schemas.openxmlformats.org/drawingml/2006/table">
            <a:tbl>
              <a:tblPr>
                <a:tableStyleId>{5C22544A-7EE6-4342-B048-85BDC9FD1C3A}</a:tableStyleId>
              </a:tblPr>
              <a:tblGrid>
                <a:gridCol w="10264042">
                  <a:extLst>
                    <a:ext uri="{9D8B030D-6E8A-4147-A177-3AD203B41FA5}">
                      <a16:colId xmlns:a16="http://schemas.microsoft.com/office/drawing/2014/main" val="2471210397"/>
                    </a:ext>
                  </a:extLst>
                </a:gridCol>
              </a:tblGrid>
              <a:tr h="4912271">
                <a:tc>
                  <a:txBody>
                    <a:bodyPr/>
                    <a:lstStyle/>
                    <a:p>
                      <a:r>
                        <a:rPr lang="en-US" sz="2800" b="1" kern="1200" dirty="0">
                          <a:solidFill>
                            <a:srgbClr val="002060"/>
                          </a:solidFill>
                          <a:effectLst/>
                          <a:latin typeface="Aptos" panose="020B0004020202020204" pitchFamily="34" charset="0"/>
                          <a:ea typeface="+mn-ea"/>
                          <a:cs typeface="+mn-cs"/>
                        </a:rPr>
                        <a:t>Goal 1: Incorporate Outdoor Recreation with the Community</a:t>
                      </a:r>
                    </a:p>
                    <a:p>
                      <a:r>
                        <a:rPr lang="en-US" sz="1800" kern="1200" dirty="0">
                          <a:solidFill>
                            <a:schemeClr val="dk1"/>
                          </a:solidFill>
                          <a:effectLst/>
                          <a:latin typeface="Aptos" panose="020B0004020202020204" pitchFamily="34" charset="0"/>
                          <a:ea typeface="+mn-ea"/>
                          <a:cs typeface="+mn-cs"/>
                        </a:rPr>
                        <a:t> </a:t>
                      </a:r>
                      <a:endParaRPr lang="en-US" sz="2000" kern="1200" dirty="0">
                        <a:solidFill>
                          <a:schemeClr val="dk1"/>
                        </a:solidFill>
                        <a:effectLst/>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200" dirty="0">
                          <a:solidFill>
                            <a:schemeClr val="dk1"/>
                          </a:solidFill>
                          <a:effectLst/>
                          <a:latin typeface="Aptos" panose="020B0004020202020204" pitchFamily="34" charset="0"/>
                          <a:ea typeface="+mn-ea"/>
                          <a:cs typeface="+mn-cs"/>
                        </a:rPr>
                        <a:t>Objective 1.4</a:t>
                      </a:r>
                      <a:r>
                        <a:rPr lang="en-US" sz="2400" kern="1200" dirty="0">
                          <a:solidFill>
                            <a:schemeClr val="dk1"/>
                          </a:solidFill>
                          <a:effectLst/>
                          <a:latin typeface="Aptos" panose="020B0004020202020204" pitchFamily="34" charset="0"/>
                          <a:ea typeface="+mn-ea"/>
                          <a:cs typeface="+mn-cs"/>
                        </a:rPr>
                        <a:t>: Earmark annual funds to repair and improve walkability and accessibility of sidewalks and trails throughout Erwin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1" kern="1200" dirty="0">
                        <a:solidFill>
                          <a:schemeClr val="dk1"/>
                        </a:solidFill>
                        <a:effectLst/>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200" dirty="0">
                          <a:solidFill>
                            <a:schemeClr val="dk1"/>
                          </a:solidFill>
                          <a:effectLst/>
                          <a:latin typeface="Aptos" panose="020B0004020202020204" pitchFamily="34" charset="0"/>
                          <a:ea typeface="+mn-ea"/>
                          <a:cs typeface="+mn-cs"/>
                        </a:rPr>
                        <a:t>Objective 1.5:   </a:t>
                      </a:r>
                      <a:r>
                        <a:rPr lang="en-US" sz="2400" kern="1200" dirty="0">
                          <a:solidFill>
                            <a:schemeClr val="dk1"/>
                          </a:solidFill>
                          <a:effectLst/>
                          <a:latin typeface="Aptos" panose="020B0004020202020204" pitchFamily="34" charset="0"/>
                          <a:ea typeface="+mn-ea"/>
                          <a:cs typeface="+mn-cs"/>
                        </a:rPr>
                        <a:t>Update &amp; provide uniformity to existing/future wayfinding signage townwide including from US 421. </a:t>
                      </a:r>
                      <a:r>
                        <a:rPr lang="en-US" sz="2400" i="1" kern="1200" dirty="0">
                          <a:solidFill>
                            <a:schemeClr val="dk1"/>
                          </a:solidFill>
                          <a:effectLst/>
                          <a:latin typeface="Aptos" panose="020B0004020202020204" pitchFamily="34" charset="0"/>
                          <a:ea typeface="+mn-ea"/>
                          <a:cs typeface="+mn-cs"/>
                        </a:rPr>
                        <a:t>(Land Use Plan/CERRI)</a:t>
                      </a:r>
                      <a:endParaRPr lang="en-US" sz="2400" b="0" kern="1200" dirty="0">
                        <a:solidFill>
                          <a:schemeClr val="dk1"/>
                        </a:solidFill>
                        <a:effectLst/>
                        <a:latin typeface="Aptos" panose="020B0004020202020204" pitchFamily="34" charset="0"/>
                        <a:ea typeface="+mn-ea"/>
                        <a:cs typeface="+mn-cs"/>
                      </a:endParaRPr>
                    </a:p>
                    <a:p>
                      <a:pPr lvl="0"/>
                      <a:endParaRPr lang="en-US" sz="2400" kern="1200" dirty="0">
                        <a:solidFill>
                          <a:schemeClr val="dk1"/>
                        </a:solidFill>
                        <a:effectLst/>
                        <a:latin typeface="Aptos" panose="020B0004020202020204" pitchFamily="34" charset="0"/>
                        <a:ea typeface="+mn-ea"/>
                        <a:cs typeface="+mn-cs"/>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715277"/>
                  </a:ext>
                </a:extLst>
              </a:tr>
            </a:tbl>
          </a:graphicData>
        </a:graphic>
      </p:graphicFrame>
    </p:spTree>
    <p:extLst>
      <p:ext uri="{BB962C8B-B14F-4D97-AF65-F5344CB8AC3E}">
        <p14:creationId xmlns:p14="http://schemas.microsoft.com/office/powerpoint/2010/main" val="2676382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8E225-88E6-E869-8B78-DF275C3A9C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0C7E3-7997-6245-FE16-FA834D0B64C4}"/>
              </a:ext>
            </a:extLst>
          </p:cNvPr>
          <p:cNvSpPr>
            <a:spLocks noGrp="1"/>
          </p:cNvSpPr>
          <p:nvPr>
            <p:ph type="title"/>
          </p:nvPr>
        </p:nvSpPr>
        <p:spPr>
          <a:xfrm>
            <a:off x="1553592" y="365125"/>
            <a:ext cx="10264042" cy="1067435"/>
          </a:xfrm>
          <a:solidFill>
            <a:srgbClr val="0070C0"/>
          </a:solidFill>
        </p:spPr>
        <p:txBody>
          <a:bodyPr>
            <a:normAutofit/>
          </a:bodyPr>
          <a:lstStyle/>
          <a:p>
            <a:r>
              <a:rPr lang="en-US" sz="3200" dirty="0">
                <a:solidFill>
                  <a:schemeClr val="bg1"/>
                </a:solidFill>
              </a:rPr>
              <a:t>Strategy 2: </a:t>
            </a:r>
            <a:r>
              <a:rPr lang="en-US" sz="3200" b="1" kern="1400" dirty="0">
                <a:solidFill>
                  <a:srgbClr val="FFFFFF"/>
                </a:solidFill>
                <a:effectLst/>
                <a:ea typeface="Times New Roman" panose="02020603050405020304" pitchFamily="18" charset="0"/>
              </a:rPr>
              <a:t>Activating the Cape Fear &amp; Black Rivers</a:t>
            </a:r>
            <a:endParaRPr lang="en-US" sz="3200" b="0" dirty="0">
              <a:solidFill>
                <a:schemeClr val="bg1"/>
              </a:solidFill>
            </a:endParaRPr>
          </a:p>
        </p:txBody>
      </p:sp>
      <p:graphicFrame>
        <p:nvGraphicFramePr>
          <p:cNvPr id="3" name="Table 2">
            <a:extLst>
              <a:ext uri="{FF2B5EF4-FFF2-40B4-BE49-F238E27FC236}">
                <a16:creationId xmlns:a16="http://schemas.microsoft.com/office/drawing/2014/main" id="{0D19F3AB-0606-E89B-9CDE-C48B7111E781}"/>
              </a:ext>
            </a:extLst>
          </p:cNvPr>
          <p:cNvGraphicFramePr>
            <a:graphicFrameLocks noGrp="1"/>
          </p:cNvGraphicFramePr>
          <p:nvPr>
            <p:extLst>
              <p:ext uri="{D42A27DB-BD31-4B8C-83A1-F6EECF244321}">
                <p14:modId xmlns:p14="http://schemas.microsoft.com/office/powerpoint/2010/main" val="183372547"/>
              </p:ext>
            </p:extLst>
          </p:nvPr>
        </p:nvGraphicFramePr>
        <p:xfrm>
          <a:off x="1553592" y="1580604"/>
          <a:ext cx="10264042" cy="4912271"/>
        </p:xfrm>
        <a:graphic>
          <a:graphicData uri="http://schemas.openxmlformats.org/drawingml/2006/table">
            <a:tbl>
              <a:tblPr>
                <a:tableStyleId>{5C22544A-7EE6-4342-B048-85BDC9FD1C3A}</a:tableStyleId>
              </a:tblPr>
              <a:tblGrid>
                <a:gridCol w="10264042">
                  <a:extLst>
                    <a:ext uri="{9D8B030D-6E8A-4147-A177-3AD203B41FA5}">
                      <a16:colId xmlns:a16="http://schemas.microsoft.com/office/drawing/2014/main" val="2471210397"/>
                    </a:ext>
                  </a:extLst>
                </a:gridCol>
              </a:tblGrid>
              <a:tr h="49122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kern="1200" dirty="0">
                          <a:solidFill>
                            <a:srgbClr val="002060"/>
                          </a:solidFill>
                          <a:effectLst/>
                          <a:latin typeface="Aptos" panose="020B0004020202020204" pitchFamily="34" charset="0"/>
                          <a:ea typeface="+mn-ea"/>
                          <a:cs typeface="+mn-cs"/>
                        </a:rPr>
                        <a:t>Goal 2:  Develop outdoor economic &amp; recreational opportunities </a:t>
                      </a:r>
                      <a:r>
                        <a:rPr lang="en-US" sz="2800" b="1" i="1" kern="1200" dirty="0">
                          <a:solidFill>
                            <a:srgbClr val="002060"/>
                          </a:solidFill>
                          <a:effectLst/>
                          <a:latin typeface="Aptos" panose="020B0004020202020204" pitchFamily="34" charset="0"/>
                          <a:ea typeface="+mn-ea"/>
                          <a:cs typeface="+mn-cs"/>
                        </a:rPr>
                        <a:t>(safe, enjoyable use of rivers)</a:t>
                      </a:r>
                      <a:r>
                        <a:rPr lang="en-US" sz="2800" b="1" kern="1200" dirty="0">
                          <a:solidFill>
                            <a:srgbClr val="002060"/>
                          </a:solidFill>
                          <a:effectLst/>
                          <a:latin typeface="Aptos" panose="020B00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1" kern="1200" dirty="0">
                        <a:solidFill>
                          <a:srgbClr val="002060"/>
                        </a:solidFill>
                        <a:effectLst/>
                        <a:latin typeface="Aptos" panose="020B0004020202020204" pitchFamily="34" charset="0"/>
                        <a:ea typeface="+mn-ea"/>
                        <a:cs typeface="+mn-cs"/>
                      </a:endParaRPr>
                    </a:p>
                    <a:p>
                      <a:pPr marL="285750" indent="-285750">
                        <a:buFont typeface="Arial" panose="020B0604020202020204" pitchFamily="34" charset="0"/>
                        <a:buChar char="•"/>
                      </a:pPr>
                      <a:r>
                        <a:rPr lang="en-US" sz="2400" b="1" kern="1200" dirty="0">
                          <a:solidFill>
                            <a:schemeClr val="dk1"/>
                          </a:solidFill>
                          <a:effectLst/>
                          <a:latin typeface="Aptos" panose="020B0004020202020204" pitchFamily="34" charset="0"/>
                          <a:ea typeface="+mn-ea"/>
                          <a:cs typeface="+mn-cs"/>
                        </a:rPr>
                        <a:t>Objective 2.1:   </a:t>
                      </a:r>
                      <a:r>
                        <a:rPr lang="en-US" sz="2400" kern="1200" dirty="0">
                          <a:solidFill>
                            <a:schemeClr val="dk1"/>
                          </a:solidFill>
                          <a:effectLst/>
                          <a:latin typeface="Aptos" panose="020B0004020202020204" pitchFamily="34" charset="0"/>
                          <a:ea typeface="+mn-ea"/>
                          <a:cs typeface="+mn-cs"/>
                        </a:rPr>
                        <a:t>Improve ramp and accessibility at Cape Fear River Trail Park</a:t>
                      </a:r>
                    </a:p>
                    <a:p>
                      <a:pPr marL="0" indent="0">
                        <a:buFont typeface="Arial" panose="020B0604020202020204" pitchFamily="34" charset="0"/>
                        <a:buNone/>
                      </a:pPr>
                      <a:r>
                        <a:rPr lang="en-US" sz="2400" kern="1200" dirty="0">
                          <a:solidFill>
                            <a:schemeClr val="dk1"/>
                          </a:solidFill>
                          <a:effectLst/>
                          <a:latin typeface="Aptos" panose="020B0004020202020204" pitchFamily="34" charset="0"/>
                          <a:ea typeface="+mn-ea"/>
                          <a:cs typeface="+mn-cs"/>
                        </a:rPr>
                        <a:t> </a:t>
                      </a:r>
                    </a:p>
                    <a:p>
                      <a:pPr marL="285750" indent="-285750">
                        <a:buFont typeface="Arial" panose="020B0604020202020204" pitchFamily="34" charset="0"/>
                        <a:buChar char="•"/>
                      </a:pPr>
                      <a:r>
                        <a:rPr lang="en-US" sz="2400" b="1" kern="1200" dirty="0">
                          <a:solidFill>
                            <a:schemeClr val="dk1"/>
                          </a:solidFill>
                          <a:effectLst/>
                          <a:latin typeface="Aptos" panose="020B0004020202020204" pitchFamily="34" charset="0"/>
                          <a:ea typeface="+mn-ea"/>
                          <a:cs typeface="+mn-cs"/>
                        </a:rPr>
                        <a:t>Objective 2.2</a:t>
                      </a:r>
                      <a:r>
                        <a:rPr lang="en-US" sz="2400" kern="1200" dirty="0">
                          <a:solidFill>
                            <a:schemeClr val="dk1"/>
                          </a:solidFill>
                          <a:effectLst/>
                          <a:latin typeface="Aptos" panose="020B0004020202020204" pitchFamily="34" charset="0"/>
                          <a:ea typeface="+mn-ea"/>
                          <a:cs typeface="+mn-cs"/>
                        </a:rPr>
                        <a:t>:  Create at least 1 new public access to Cape Fear River by 2029</a:t>
                      </a:r>
                    </a:p>
                    <a:p>
                      <a:pPr marL="0" indent="0">
                        <a:buFont typeface="Arial" panose="020B0604020202020204" pitchFamily="34" charset="0"/>
                        <a:buNone/>
                      </a:pPr>
                      <a:r>
                        <a:rPr lang="en-US" sz="2400" b="1" kern="1200" dirty="0">
                          <a:solidFill>
                            <a:schemeClr val="dk1"/>
                          </a:solidFill>
                          <a:effectLst/>
                          <a:latin typeface="Aptos" panose="020B0004020202020204" pitchFamily="34" charset="0"/>
                          <a:ea typeface="+mn-ea"/>
                          <a:cs typeface="+mn-cs"/>
                        </a:rPr>
                        <a:t>  </a:t>
                      </a:r>
                    </a:p>
                    <a:p>
                      <a:pPr marL="342900" indent="-342900">
                        <a:buFont typeface="Arial" panose="020B0604020202020204" pitchFamily="34" charset="0"/>
                        <a:buChar char="•"/>
                      </a:pPr>
                      <a:r>
                        <a:rPr lang="en-US" sz="2400" b="1" kern="1200" dirty="0">
                          <a:solidFill>
                            <a:schemeClr val="dk1"/>
                          </a:solidFill>
                          <a:effectLst/>
                          <a:latin typeface="Aptos" panose="020B0004020202020204" pitchFamily="34" charset="0"/>
                          <a:ea typeface="+mn-ea"/>
                          <a:cs typeface="+mn-cs"/>
                        </a:rPr>
                        <a:t>Objective 2.3</a:t>
                      </a:r>
                      <a:r>
                        <a:rPr lang="en-US" sz="2400" kern="1200" dirty="0">
                          <a:solidFill>
                            <a:schemeClr val="dk1"/>
                          </a:solidFill>
                          <a:effectLst/>
                          <a:latin typeface="Aptos" panose="020B0004020202020204" pitchFamily="34" charset="0"/>
                          <a:ea typeface="+mn-ea"/>
                          <a:cs typeface="+mn-cs"/>
                        </a:rPr>
                        <a:t>:  Support increased navigability of the Black River from Erwin toward Rhodes Pond</a:t>
                      </a:r>
                      <a:endParaRPr lang="en-US" sz="2800" kern="1200" dirty="0">
                        <a:solidFill>
                          <a:srgbClr val="002060"/>
                        </a:solidFill>
                        <a:effectLst/>
                        <a:latin typeface="Aptos" panose="020B0004020202020204" pitchFamily="34" charset="0"/>
                        <a:ea typeface="+mn-ea"/>
                        <a:cs typeface="+mn-cs"/>
                      </a:endParaRPr>
                    </a:p>
                    <a:p>
                      <a:pPr marL="0" indent="0">
                        <a:buFont typeface="Arial" panose="020B0604020202020204" pitchFamily="34" charset="0"/>
                        <a:buNone/>
                      </a:pPr>
                      <a:endParaRPr lang="en-US" sz="2000" kern="1200" dirty="0">
                        <a:solidFill>
                          <a:schemeClr val="dk1"/>
                        </a:solidFill>
                        <a:effectLst/>
                        <a:latin typeface="Aptos" panose="020B0004020202020204" pitchFamily="34" charset="0"/>
                        <a:ea typeface="+mn-ea"/>
                        <a:cs typeface="+mn-cs"/>
                      </a:endParaRPr>
                    </a:p>
                    <a:p>
                      <a:pPr marL="0" lvl="0" indent="0">
                        <a:buFont typeface="Arial" panose="020B0604020202020204" pitchFamily="34" charset="0"/>
                        <a:buNone/>
                      </a:pPr>
                      <a:endParaRPr lang="en-US" sz="1800" b="1" kern="1200" dirty="0">
                        <a:solidFill>
                          <a:schemeClr val="dk1"/>
                        </a:solidFill>
                        <a:effectLst/>
                        <a:latin typeface="+mn-lt"/>
                        <a:ea typeface="+mn-ea"/>
                        <a:cs typeface="+mn-cs"/>
                      </a:endParaRPr>
                    </a:p>
                    <a:p>
                      <a:pPr lvl="0"/>
                      <a:r>
                        <a:rPr lang="en-US" sz="2400" b="1" kern="1200" dirty="0">
                          <a:solidFill>
                            <a:schemeClr val="dk1"/>
                          </a:solidFill>
                          <a:effectLst/>
                          <a:latin typeface="Aptos" panose="020B0004020202020204" pitchFamily="34" charset="0"/>
                          <a:ea typeface="+mn-ea"/>
                          <a:cs typeface="+mn-cs"/>
                        </a:rPr>
                        <a:t> </a:t>
                      </a:r>
                      <a:endParaRPr lang="en-US" sz="2400" kern="1200" dirty="0">
                        <a:solidFill>
                          <a:schemeClr val="dk1"/>
                        </a:solidFill>
                        <a:effectLst/>
                        <a:latin typeface="Aptos" panose="020B0004020202020204" pitchFamily="34" charset="0"/>
                        <a:ea typeface="+mn-ea"/>
                        <a:cs typeface="+mn-cs"/>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715277"/>
                  </a:ext>
                </a:extLst>
              </a:tr>
            </a:tbl>
          </a:graphicData>
        </a:graphic>
      </p:graphicFrame>
    </p:spTree>
    <p:extLst>
      <p:ext uri="{BB962C8B-B14F-4D97-AF65-F5344CB8AC3E}">
        <p14:creationId xmlns:p14="http://schemas.microsoft.com/office/powerpoint/2010/main" val="4152775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DBB9-BF4C-4F08-9C81-4B3ADAF3D323}"/>
              </a:ext>
            </a:extLst>
          </p:cNvPr>
          <p:cNvSpPr>
            <a:spLocks noGrp="1"/>
          </p:cNvSpPr>
          <p:nvPr>
            <p:ph type="title"/>
          </p:nvPr>
        </p:nvSpPr>
        <p:spPr>
          <a:xfrm>
            <a:off x="362174" y="359436"/>
            <a:ext cx="11000796" cy="702882"/>
          </a:xfrm>
        </p:spPr>
        <p:txBody>
          <a:bodyPr>
            <a:normAutofit/>
          </a:bodyPr>
          <a:lstStyle/>
          <a:p>
            <a:r>
              <a:rPr lang="en-US" sz="3600" dirty="0"/>
              <a:t>CREATING OUTDOOR RECREATION ECONOMIES</a:t>
            </a:r>
          </a:p>
        </p:txBody>
      </p:sp>
      <p:pic>
        <p:nvPicPr>
          <p:cNvPr id="8" name="Picture 7" descr="A signpost with arrows pointing in different directions&#10;&#10;Description automatically generated with low confidence">
            <a:extLst>
              <a:ext uri="{FF2B5EF4-FFF2-40B4-BE49-F238E27FC236}">
                <a16:creationId xmlns:a16="http://schemas.microsoft.com/office/drawing/2014/main" id="{D76BFC42-A6D0-5567-220A-1F130018C5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850" y="4029017"/>
            <a:ext cx="3474302" cy="2605727"/>
          </a:xfrm>
          <a:prstGeom prst="rect">
            <a:avLst/>
          </a:prstGeom>
          <a:ln>
            <a:solidFill>
              <a:schemeClr val="tx1"/>
            </a:solidFill>
          </a:ln>
        </p:spPr>
      </p:pic>
      <p:pic>
        <p:nvPicPr>
          <p:cNvPr id="6" name="Picture 5">
            <a:extLst>
              <a:ext uri="{FF2B5EF4-FFF2-40B4-BE49-F238E27FC236}">
                <a16:creationId xmlns:a16="http://schemas.microsoft.com/office/drawing/2014/main" id="{799276AA-5113-0F07-697F-A0A24DCF7B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6704" y="4029017"/>
            <a:ext cx="3474303" cy="2605727"/>
          </a:xfrm>
          <a:prstGeom prst="rect">
            <a:avLst/>
          </a:prstGeom>
          <a:ln w="9525">
            <a:solidFill>
              <a:schemeClr val="tx1"/>
            </a:solidFill>
          </a:ln>
        </p:spPr>
      </p:pic>
      <p:pic>
        <p:nvPicPr>
          <p:cNvPr id="5" name="Picture 4" descr="A picture containing water, sky, outdoor, nature&#10;&#10;Description automatically generated">
            <a:extLst>
              <a:ext uri="{FF2B5EF4-FFF2-40B4-BE49-F238E27FC236}">
                <a16:creationId xmlns:a16="http://schemas.microsoft.com/office/drawing/2014/main" id="{43DF6C30-68C7-5C4E-B419-A3C4B6BD6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995" y="4029018"/>
            <a:ext cx="3474302" cy="2605727"/>
          </a:xfrm>
          <a:prstGeom prst="rect">
            <a:avLst/>
          </a:prstGeom>
          <a:ln>
            <a:solidFill>
              <a:schemeClr val="tx1"/>
            </a:solidFill>
          </a:ln>
        </p:spPr>
      </p:pic>
      <p:sp>
        <p:nvSpPr>
          <p:cNvPr id="3" name="TextBox 2">
            <a:extLst>
              <a:ext uri="{FF2B5EF4-FFF2-40B4-BE49-F238E27FC236}">
                <a16:creationId xmlns:a16="http://schemas.microsoft.com/office/drawing/2014/main" id="{8BC7BAFE-7FFF-42E4-4CE5-9519716BF12D}"/>
              </a:ext>
            </a:extLst>
          </p:cNvPr>
          <p:cNvSpPr txBox="1"/>
          <p:nvPr/>
        </p:nvSpPr>
        <p:spPr>
          <a:xfrm>
            <a:off x="451821" y="1423291"/>
            <a:ext cx="11175320" cy="283462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600" b="1" i="0" u="none" strike="noStrike" kern="1200" cap="none" spc="0" normalizeH="0" baseline="0" noProof="0" dirty="0">
              <a:ln>
                <a:noFill/>
              </a:ln>
              <a:solidFill>
                <a:prstClr val="black"/>
              </a:solidFill>
              <a:effectLst/>
              <a:uLnTx/>
              <a:uFillTx/>
              <a:latin typeface="Georgia" panose="02040502050405020303" pitchFamily="18" charset="0"/>
              <a:ea typeface="+mn-ea"/>
              <a:cs typeface="Segoe UI Light" panose="020B0502040204020203"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cs typeface="Segoe UI Light" panose="020B0502040204020203" pitchFamily="34" charset="0"/>
              </a:rPr>
              <a:t>Technical Assistance for Outdoor Recreation Economy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cs typeface="Segoe UI Light" panose="020B0502040204020203" pitchFamily="34" charset="0"/>
              </a:rPr>
              <a:t>Strategic Planning </a:t>
            </a:r>
            <a:r>
              <a:rPr lang="en-US" sz="2800" b="1" dirty="0">
                <a:solidFill>
                  <a:prstClr val="black"/>
                </a:solidFill>
                <a:latin typeface="Century Gothic" panose="020B0502020202020204" pitchFamily="34" charset="0"/>
                <a:cs typeface="Segoe UI Light" panose="020B0502040204020203" pitchFamily="34" charset="0"/>
              </a:rPr>
              <a:t>&amp;</a:t>
            </a: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cs typeface="Segoe UI Light" panose="020B0502040204020203" pitchFamily="34" charset="0"/>
              </a:rPr>
              <a:t> Asset Development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cs typeface="Segoe UI Light" panose="020B0502040204020203" pitchFamily="3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600" dirty="0">
                <a:solidFill>
                  <a:prstClr val="black"/>
                </a:solidFill>
                <a:latin typeface="Century Gothic" panose="020B0502020202020204" pitchFamily="34" charset="0"/>
                <a:cs typeface="Segoe UI Light" panose="020B0502040204020203" pitchFamily="34" charset="0"/>
              </a:rPr>
              <a:t>Our goal is to help</a:t>
            </a:r>
            <a:r>
              <a:rPr kumimoji="0" lang="en-US" sz="2600" b="0" i="0" u="none" strike="noStrike" kern="1200" cap="none" spc="0" normalizeH="0" baseline="0" noProof="0" dirty="0">
                <a:ln>
                  <a:noFill/>
                </a:ln>
                <a:solidFill>
                  <a:prstClr val="black"/>
                </a:solidFill>
                <a:effectLst/>
                <a:uLnTx/>
                <a:uFillTx/>
                <a:latin typeface="Century Gothic" panose="020B0502020202020204" pitchFamily="34" charset="0"/>
                <a:cs typeface="Segoe UI Light" panose="020B0502040204020203" pitchFamily="34" charset="0"/>
              </a:rPr>
              <a:t> rural communities leverage natural assets to increase economic opportunity through the outdoor recreation economic sector.</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Georgia" panose="02040502050405020303" pitchFamily="18" charset="0"/>
              <a:ea typeface="+mn-ea"/>
              <a:cs typeface="Segoe UI Light" panose="020B0502040204020203" pitchFamily="34" charset="0"/>
            </a:endParaRPr>
          </a:p>
        </p:txBody>
      </p:sp>
    </p:spTree>
    <p:extLst>
      <p:ext uri="{BB962C8B-B14F-4D97-AF65-F5344CB8AC3E}">
        <p14:creationId xmlns:p14="http://schemas.microsoft.com/office/powerpoint/2010/main" val="3113886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B4FBD-9997-16BC-50DB-C681A8F8B7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0F6F2-30A2-440C-249E-ACF7C54C3A80}"/>
              </a:ext>
            </a:extLst>
          </p:cNvPr>
          <p:cNvSpPr>
            <a:spLocks noGrp="1"/>
          </p:cNvSpPr>
          <p:nvPr>
            <p:ph type="title"/>
          </p:nvPr>
        </p:nvSpPr>
        <p:spPr>
          <a:xfrm>
            <a:off x="1553592" y="365125"/>
            <a:ext cx="10264042" cy="1067435"/>
          </a:xfrm>
          <a:solidFill>
            <a:srgbClr val="0070C0"/>
          </a:solidFill>
        </p:spPr>
        <p:txBody>
          <a:bodyPr>
            <a:normAutofit/>
          </a:bodyPr>
          <a:lstStyle/>
          <a:p>
            <a:r>
              <a:rPr lang="en-US" sz="3200" dirty="0">
                <a:solidFill>
                  <a:schemeClr val="bg1"/>
                </a:solidFill>
              </a:rPr>
              <a:t>Strategy 2: </a:t>
            </a:r>
            <a:r>
              <a:rPr lang="en-US" sz="3200" b="1" kern="1400" dirty="0">
                <a:solidFill>
                  <a:srgbClr val="FFFFFF"/>
                </a:solidFill>
                <a:effectLst/>
                <a:ea typeface="Times New Roman" panose="02020603050405020304" pitchFamily="18" charset="0"/>
              </a:rPr>
              <a:t>Activating the Cape Fear &amp; Black Rivers</a:t>
            </a:r>
            <a:endParaRPr lang="en-US" sz="3200" b="0" dirty="0">
              <a:solidFill>
                <a:schemeClr val="bg1"/>
              </a:solidFill>
            </a:endParaRPr>
          </a:p>
        </p:txBody>
      </p:sp>
      <p:graphicFrame>
        <p:nvGraphicFramePr>
          <p:cNvPr id="3" name="Table 2">
            <a:extLst>
              <a:ext uri="{FF2B5EF4-FFF2-40B4-BE49-F238E27FC236}">
                <a16:creationId xmlns:a16="http://schemas.microsoft.com/office/drawing/2014/main" id="{F386E785-09C0-8322-D200-415D4F2C2551}"/>
              </a:ext>
            </a:extLst>
          </p:cNvPr>
          <p:cNvGraphicFramePr>
            <a:graphicFrameLocks noGrp="1"/>
          </p:cNvGraphicFramePr>
          <p:nvPr>
            <p:extLst>
              <p:ext uri="{D42A27DB-BD31-4B8C-83A1-F6EECF244321}">
                <p14:modId xmlns:p14="http://schemas.microsoft.com/office/powerpoint/2010/main" val="4242428980"/>
              </p:ext>
            </p:extLst>
          </p:nvPr>
        </p:nvGraphicFramePr>
        <p:xfrm>
          <a:off x="1553592" y="1580604"/>
          <a:ext cx="10264042" cy="5309870"/>
        </p:xfrm>
        <a:graphic>
          <a:graphicData uri="http://schemas.openxmlformats.org/drawingml/2006/table">
            <a:tbl>
              <a:tblPr>
                <a:tableStyleId>{5C22544A-7EE6-4342-B048-85BDC9FD1C3A}</a:tableStyleId>
              </a:tblPr>
              <a:tblGrid>
                <a:gridCol w="10264042">
                  <a:extLst>
                    <a:ext uri="{9D8B030D-6E8A-4147-A177-3AD203B41FA5}">
                      <a16:colId xmlns:a16="http://schemas.microsoft.com/office/drawing/2014/main" val="2471210397"/>
                    </a:ext>
                  </a:extLst>
                </a:gridCol>
              </a:tblGrid>
              <a:tr h="49122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kern="1200" dirty="0">
                          <a:solidFill>
                            <a:srgbClr val="002060"/>
                          </a:solidFill>
                          <a:effectLst/>
                          <a:latin typeface="Aptos" panose="020B0004020202020204" pitchFamily="34" charset="0"/>
                          <a:ea typeface="+mn-ea"/>
                          <a:cs typeface="+mn-cs"/>
                        </a:rPr>
                        <a:t>Goal 2:  Develop outdoor economic &amp; recreational opportunities </a:t>
                      </a:r>
                      <a:r>
                        <a:rPr lang="en-US" sz="2800" b="1" i="1" kern="1200" dirty="0">
                          <a:solidFill>
                            <a:srgbClr val="002060"/>
                          </a:solidFill>
                          <a:effectLst/>
                          <a:latin typeface="Aptos" panose="020B0004020202020204" pitchFamily="34" charset="0"/>
                          <a:ea typeface="+mn-ea"/>
                          <a:cs typeface="+mn-cs"/>
                        </a:rPr>
                        <a:t>(safe, enjoyable use of rivers)</a:t>
                      </a:r>
                      <a:r>
                        <a:rPr lang="en-US" sz="2800" b="1" kern="1200" dirty="0">
                          <a:solidFill>
                            <a:srgbClr val="002060"/>
                          </a:solidFill>
                          <a:effectLst/>
                          <a:latin typeface="Aptos" panose="020B00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b="1" kern="1200" dirty="0">
                        <a:solidFill>
                          <a:srgbClr val="002060"/>
                        </a:solidFill>
                        <a:effectLst/>
                        <a:latin typeface="Aptos" panose="020B0004020202020204" pitchFamily="34" charset="0"/>
                        <a:ea typeface="+mn-ea"/>
                        <a:cs typeface="+mn-cs"/>
                      </a:endParaRPr>
                    </a:p>
                    <a:p>
                      <a:pPr marL="285750" indent="-285750">
                        <a:buFont typeface="Arial" panose="020B0604020202020204" pitchFamily="34" charset="0"/>
                        <a:buChar char="•"/>
                      </a:pPr>
                      <a:r>
                        <a:rPr lang="en-US" sz="2400" b="1" kern="1200" dirty="0">
                          <a:solidFill>
                            <a:schemeClr val="dk1"/>
                          </a:solidFill>
                          <a:effectLst/>
                          <a:latin typeface="Aptos" panose="020B0004020202020204" pitchFamily="34" charset="0"/>
                          <a:ea typeface="+mn-ea"/>
                          <a:cs typeface="+mn-cs"/>
                        </a:rPr>
                        <a:t>Objective 2.4: </a:t>
                      </a:r>
                      <a:r>
                        <a:rPr lang="en-US" sz="2400" kern="1200" dirty="0">
                          <a:solidFill>
                            <a:schemeClr val="dk1"/>
                          </a:solidFill>
                          <a:effectLst/>
                          <a:latin typeface="Aptos" panose="020B0004020202020204" pitchFamily="34" charset="0"/>
                          <a:ea typeface="+mn-ea"/>
                          <a:cs typeface="+mn-cs"/>
                        </a:rPr>
                        <a:t>Support and engage with partners to develop a regional Blueway along the Cape Fear River from Raven Rock State Park to Elizabethtown in Bladen County</a:t>
                      </a:r>
                      <a:r>
                        <a:rPr lang="en-US" sz="2400" b="1" kern="1200" dirty="0">
                          <a:solidFill>
                            <a:schemeClr val="dk1"/>
                          </a:solidFill>
                          <a:effectLst/>
                          <a:latin typeface="Aptos" panose="020B0004020202020204" pitchFamily="34" charset="0"/>
                          <a:ea typeface="+mn-ea"/>
                          <a:cs typeface="+mn-cs"/>
                        </a:rPr>
                        <a:t>   </a:t>
                      </a:r>
                      <a:r>
                        <a:rPr lang="en-US" sz="2400" kern="1200" dirty="0">
                          <a:solidFill>
                            <a:schemeClr val="dk1"/>
                          </a:solidFill>
                          <a:effectLst/>
                          <a:latin typeface="Aptos" panose="020B0004020202020204" pitchFamily="34" charset="0"/>
                          <a:ea typeface="+mn-ea"/>
                          <a:cs typeface="+mn-cs"/>
                        </a:rPr>
                        <a:t> </a:t>
                      </a:r>
                    </a:p>
                    <a:p>
                      <a:pPr marL="0" indent="0">
                        <a:buFont typeface="Arial" panose="020B0604020202020204" pitchFamily="34" charset="0"/>
                        <a:buNone/>
                      </a:pPr>
                      <a:r>
                        <a:rPr lang="en-US" sz="2400" kern="1200" dirty="0">
                          <a:solidFill>
                            <a:schemeClr val="dk1"/>
                          </a:solidFill>
                          <a:effectLst/>
                          <a:latin typeface="Aptos" panose="020B0004020202020204" pitchFamily="34" charset="0"/>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200" dirty="0">
                          <a:solidFill>
                            <a:schemeClr val="dk1"/>
                          </a:solidFill>
                          <a:effectLst/>
                          <a:latin typeface="Aptos" panose="020B0004020202020204" pitchFamily="34" charset="0"/>
                          <a:ea typeface="+mn-ea"/>
                          <a:cs typeface="+mn-cs"/>
                        </a:rPr>
                        <a:t>Objective 2.5</a:t>
                      </a:r>
                      <a:r>
                        <a:rPr lang="en-US" sz="2400" kern="1200" dirty="0">
                          <a:solidFill>
                            <a:schemeClr val="dk1"/>
                          </a:solidFill>
                          <a:effectLst/>
                          <a:latin typeface="Aptos" panose="020B0004020202020204" pitchFamily="34" charset="0"/>
                          <a:ea typeface="+mn-ea"/>
                          <a:cs typeface="+mn-cs"/>
                        </a:rPr>
                        <a:t>: Connect Cape Fear River Trail downstream from Lillington to Erwin and to Fayetteville. </a:t>
                      </a:r>
                      <a:r>
                        <a:rPr lang="en-US" sz="1600" i="1" kern="1200" dirty="0">
                          <a:solidFill>
                            <a:schemeClr val="dk1"/>
                          </a:solidFill>
                          <a:effectLst/>
                          <a:latin typeface="Aptos" panose="020B0004020202020204" pitchFamily="34" charset="0"/>
                          <a:ea typeface="+mn-ea"/>
                          <a:cs typeface="+mn-cs"/>
                        </a:rPr>
                        <a:t>(Harnett Bike, Ped, Greenway Plan -page 86)</a:t>
                      </a:r>
                      <a:endParaRPr lang="en-US" sz="1600" kern="1200" dirty="0">
                        <a:solidFill>
                          <a:schemeClr val="dk1"/>
                        </a:solidFill>
                        <a:effectLst/>
                        <a:latin typeface="Aptos" panose="020B0004020202020204" pitchFamily="34" charset="0"/>
                        <a:ea typeface="+mn-ea"/>
                        <a:cs typeface="+mn-cs"/>
                      </a:endParaRPr>
                    </a:p>
                    <a:p>
                      <a:pPr marL="0" indent="0">
                        <a:buFont typeface="Arial" panose="020B0604020202020204" pitchFamily="34" charset="0"/>
                        <a:buNone/>
                      </a:pPr>
                      <a:r>
                        <a:rPr lang="en-US" sz="2400" b="1" kern="1200" dirty="0">
                          <a:solidFill>
                            <a:schemeClr val="dk1"/>
                          </a:solidFill>
                          <a:effectLst/>
                          <a:latin typeface="Aptos" panose="020B000402020202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200" dirty="0">
                          <a:solidFill>
                            <a:schemeClr val="dk1"/>
                          </a:solidFill>
                          <a:effectLst/>
                          <a:latin typeface="Aptos" panose="020B0004020202020204" pitchFamily="34" charset="0"/>
                          <a:ea typeface="+mn-ea"/>
                          <a:cs typeface="+mn-cs"/>
                        </a:rPr>
                        <a:t>Objective 2.6</a:t>
                      </a:r>
                      <a:r>
                        <a:rPr lang="en-US" sz="2400" kern="1200" dirty="0">
                          <a:solidFill>
                            <a:schemeClr val="dk1"/>
                          </a:solidFill>
                          <a:effectLst/>
                          <a:latin typeface="Aptos" panose="020B0004020202020204" pitchFamily="34" charset="0"/>
                          <a:ea typeface="+mn-ea"/>
                          <a:cs typeface="+mn-cs"/>
                        </a:rPr>
                        <a:t>:  Extend use of Cape Fear River Bridge </a:t>
                      </a:r>
                      <a:r>
                        <a:rPr lang="en-US" sz="1600" i="1" kern="1200" dirty="0">
                          <a:solidFill>
                            <a:schemeClr val="dk1"/>
                          </a:solidFill>
                          <a:effectLst/>
                          <a:latin typeface="Aptos" panose="020B0004020202020204" pitchFamily="34" charset="0"/>
                          <a:ea typeface="+mn-ea"/>
                          <a:cs typeface="+mn-cs"/>
                        </a:rPr>
                        <a:t>(page 87)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1" kern="1200" dirty="0">
                        <a:solidFill>
                          <a:schemeClr val="dk1"/>
                        </a:solidFill>
                        <a:effectLst/>
                        <a:latin typeface="Aptos" panose="020B00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200" dirty="0">
                          <a:solidFill>
                            <a:schemeClr val="dk1"/>
                          </a:solidFill>
                          <a:effectLst/>
                          <a:latin typeface="Aptos" panose="020B0004020202020204" pitchFamily="34" charset="0"/>
                          <a:ea typeface="+mn-ea"/>
                          <a:cs typeface="+mn-cs"/>
                        </a:rPr>
                        <a:t>Objective 2.7</a:t>
                      </a:r>
                      <a:r>
                        <a:rPr lang="en-US" sz="2400" kern="1200" dirty="0">
                          <a:solidFill>
                            <a:schemeClr val="dk1"/>
                          </a:solidFill>
                          <a:effectLst/>
                          <a:latin typeface="Aptos" panose="020B0004020202020204" pitchFamily="34" charset="0"/>
                          <a:ea typeface="+mn-ea"/>
                          <a:cs typeface="+mn-cs"/>
                        </a:rPr>
                        <a:t>:  Support Construction of Coats to Dunn-Erwin Rail Trail. </a:t>
                      </a:r>
                      <a:endParaRPr lang="en-US" sz="1800" b="1" kern="1200" dirty="0">
                        <a:solidFill>
                          <a:schemeClr val="dk1"/>
                        </a:solidFill>
                        <a:effectLst/>
                        <a:latin typeface="+mn-lt"/>
                        <a:ea typeface="+mn-ea"/>
                        <a:cs typeface="+mn-cs"/>
                      </a:endParaRPr>
                    </a:p>
                    <a:p>
                      <a:pPr lvl="0"/>
                      <a:r>
                        <a:rPr lang="en-US" sz="2400" b="1" kern="1200" dirty="0">
                          <a:solidFill>
                            <a:schemeClr val="dk1"/>
                          </a:solidFill>
                          <a:effectLst/>
                          <a:latin typeface="Aptos" panose="020B0004020202020204" pitchFamily="34" charset="0"/>
                          <a:ea typeface="+mn-ea"/>
                          <a:cs typeface="+mn-cs"/>
                        </a:rPr>
                        <a:t> </a:t>
                      </a:r>
                      <a:endParaRPr lang="en-US" sz="2400" kern="1200" dirty="0">
                        <a:solidFill>
                          <a:schemeClr val="dk1"/>
                        </a:solidFill>
                        <a:effectLst/>
                        <a:latin typeface="Aptos" panose="020B0004020202020204" pitchFamily="34" charset="0"/>
                        <a:ea typeface="+mn-ea"/>
                        <a:cs typeface="+mn-cs"/>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715277"/>
                  </a:ext>
                </a:extLst>
              </a:tr>
            </a:tbl>
          </a:graphicData>
        </a:graphic>
      </p:graphicFrame>
    </p:spTree>
    <p:extLst>
      <p:ext uri="{BB962C8B-B14F-4D97-AF65-F5344CB8AC3E}">
        <p14:creationId xmlns:p14="http://schemas.microsoft.com/office/powerpoint/2010/main" val="3852545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0D85D-E3DC-B50E-7400-232279120F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2F955-4339-557B-8D27-2922FEC520D5}"/>
              </a:ext>
            </a:extLst>
          </p:cNvPr>
          <p:cNvSpPr>
            <a:spLocks noGrp="1"/>
          </p:cNvSpPr>
          <p:nvPr>
            <p:ph type="title"/>
          </p:nvPr>
        </p:nvSpPr>
        <p:spPr>
          <a:xfrm>
            <a:off x="1553592" y="365125"/>
            <a:ext cx="10264042" cy="1067435"/>
          </a:xfrm>
          <a:solidFill>
            <a:srgbClr val="0070C0"/>
          </a:solidFill>
        </p:spPr>
        <p:txBody>
          <a:bodyPr>
            <a:normAutofit/>
          </a:bodyPr>
          <a:lstStyle/>
          <a:p>
            <a:r>
              <a:rPr lang="en-US" sz="3200" dirty="0">
                <a:solidFill>
                  <a:schemeClr val="bg1"/>
                </a:solidFill>
              </a:rPr>
              <a:t>Strategy 3: </a:t>
            </a:r>
            <a:r>
              <a:rPr lang="en-US" sz="3200" b="1" kern="1400" dirty="0">
                <a:solidFill>
                  <a:srgbClr val="FFFFFF"/>
                </a:solidFill>
                <a:effectLst/>
                <a:ea typeface="Times New Roman" panose="02020603050405020304" pitchFamily="18" charset="0"/>
              </a:rPr>
              <a:t>Accessing Trails for Health, Wealth &amp; Fun</a:t>
            </a:r>
            <a:endParaRPr lang="en-US" sz="3200" b="0" dirty="0">
              <a:solidFill>
                <a:schemeClr val="bg1"/>
              </a:solidFill>
            </a:endParaRPr>
          </a:p>
        </p:txBody>
      </p:sp>
      <p:graphicFrame>
        <p:nvGraphicFramePr>
          <p:cNvPr id="3" name="Table 2">
            <a:extLst>
              <a:ext uri="{FF2B5EF4-FFF2-40B4-BE49-F238E27FC236}">
                <a16:creationId xmlns:a16="http://schemas.microsoft.com/office/drawing/2014/main" id="{922F963B-3A2F-8EE5-4775-0E282575CA6D}"/>
              </a:ext>
            </a:extLst>
          </p:cNvPr>
          <p:cNvGraphicFramePr>
            <a:graphicFrameLocks noGrp="1"/>
          </p:cNvGraphicFramePr>
          <p:nvPr>
            <p:extLst>
              <p:ext uri="{D42A27DB-BD31-4B8C-83A1-F6EECF244321}">
                <p14:modId xmlns:p14="http://schemas.microsoft.com/office/powerpoint/2010/main" val="1134522174"/>
              </p:ext>
            </p:extLst>
          </p:nvPr>
        </p:nvGraphicFramePr>
        <p:xfrm>
          <a:off x="1553592" y="1580604"/>
          <a:ext cx="10264042" cy="5218430"/>
        </p:xfrm>
        <a:graphic>
          <a:graphicData uri="http://schemas.openxmlformats.org/drawingml/2006/table">
            <a:tbl>
              <a:tblPr>
                <a:tableStyleId>{5C22544A-7EE6-4342-B048-85BDC9FD1C3A}</a:tableStyleId>
              </a:tblPr>
              <a:tblGrid>
                <a:gridCol w="10264042">
                  <a:extLst>
                    <a:ext uri="{9D8B030D-6E8A-4147-A177-3AD203B41FA5}">
                      <a16:colId xmlns:a16="http://schemas.microsoft.com/office/drawing/2014/main" val="2471210397"/>
                    </a:ext>
                  </a:extLst>
                </a:gridCol>
              </a:tblGrid>
              <a:tr h="49122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kern="1200" dirty="0">
                          <a:solidFill>
                            <a:srgbClr val="002060"/>
                          </a:solidFill>
                          <a:effectLst/>
                          <a:latin typeface="Aptos" panose="020B0004020202020204" pitchFamily="34" charset="0"/>
                          <a:ea typeface="+mn-ea"/>
                          <a:cs typeface="+mn-cs"/>
                        </a:rPr>
                        <a:t>Goal 3:   Assure Access for All Populations to Trails &amp; Amenities</a:t>
                      </a:r>
                    </a:p>
                    <a:p>
                      <a:pPr marL="0" indent="0">
                        <a:buFont typeface="Arial" panose="020B0604020202020204" pitchFamily="34" charset="0"/>
                        <a:buNone/>
                      </a:pPr>
                      <a:r>
                        <a:rPr lang="en-US" sz="2400" kern="1200" dirty="0">
                          <a:solidFill>
                            <a:schemeClr val="dk1"/>
                          </a:solidFill>
                          <a:effectLst/>
                          <a:latin typeface="Aptos" panose="020B0004020202020204"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200" dirty="0">
                          <a:solidFill>
                            <a:schemeClr val="dk1"/>
                          </a:solidFill>
                          <a:effectLst/>
                          <a:latin typeface="Aptos" panose="020B0004020202020204" pitchFamily="34" charset="0"/>
                          <a:ea typeface="+mn-ea"/>
                          <a:cs typeface="+mn-cs"/>
                        </a:rPr>
                        <a:t>Objective 3.1: </a:t>
                      </a:r>
                      <a:r>
                        <a:rPr lang="en-US" sz="2400" kern="1200" dirty="0">
                          <a:solidFill>
                            <a:schemeClr val="dk1"/>
                          </a:solidFill>
                          <a:effectLst/>
                          <a:latin typeface="Aptos" panose="020B0004020202020204" pitchFamily="34" charset="0"/>
                          <a:ea typeface="+mn-ea"/>
                          <a:cs typeface="+mn-cs"/>
                        </a:rPr>
                        <a:t>Increase participation and use of trails and outdoor recreation assets in Erwin by 5% annually</a:t>
                      </a:r>
                    </a:p>
                    <a:p>
                      <a:pPr marL="0" indent="0">
                        <a:buFont typeface="Arial" panose="020B0604020202020204" pitchFamily="34" charset="0"/>
                        <a:buNone/>
                      </a:pPr>
                      <a:endParaRPr lang="en-US" sz="2400" kern="1200" dirty="0">
                        <a:solidFill>
                          <a:schemeClr val="dk1"/>
                        </a:solidFill>
                        <a:effectLst/>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200" dirty="0">
                          <a:solidFill>
                            <a:schemeClr val="dk1"/>
                          </a:solidFill>
                          <a:effectLst/>
                          <a:latin typeface="+mn-lt"/>
                          <a:ea typeface="+mn-ea"/>
                          <a:cs typeface="+mn-cs"/>
                        </a:rPr>
                        <a:t>Objective 3.2: </a:t>
                      </a:r>
                      <a:r>
                        <a:rPr lang="en-US" sz="2400" kern="1200" dirty="0">
                          <a:solidFill>
                            <a:schemeClr val="dk1"/>
                          </a:solidFill>
                          <a:effectLst/>
                          <a:latin typeface="+mn-lt"/>
                          <a:ea typeface="+mn-ea"/>
                          <a:cs typeface="+mn-cs"/>
                        </a:rPr>
                        <a:t>Maintain and enhance the Dunn-Erwin Trail </a:t>
                      </a:r>
                      <a:r>
                        <a:rPr lang="en-US" sz="1400" i="1" kern="1200" dirty="0">
                          <a:solidFill>
                            <a:schemeClr val="dk1"/>
                          </a:solidFill>
                          <a:effectLst/>
                          <a:latin typeface="+mn-lt"/>
                          <a:ea typeface="+mn-ea"/>
                          <a:cs typeface="+mn-cs"/>
                        </a:rPr>
                        <a:t>(Erwin LUP-TIS 2.2.2)</a:t>
                      </a:r>
                      <a:endParaRPr lang="en-US" sz="14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kern="1200" dirty="0">
                          <a:solidFill>
                            <a:srgbClr val="002060"/>
                          </a:solidFill>
                          <a:effectLst/>
                          <a:latin typeface="Aptos" panose="020B0004020202020204" pitchFamily="34" charset="0"/>
                          <a:ea typeface="+mn-ea"/>
                          <a:cs typeface="+mn-cs"/>
                        </a:rPr>
                        <a:t>Goal 4:  Develop/Embrace Trail Safety-Outdoor Recreation Protocols and Practices</a:t>
                      </a:r>
                      <a:endParaRPr lang="en-US" sz="2800" kern="1200" dirty="0">
                        <a:solidFill>
                          <a:srgbClr val="002060"/>
                        </a:solidFill>
                        <a:effectLst/>
                        <a:latin typeface="Aptos" panose="020B0004020202020204" pitchFamily="34" charset="0"/>
                        <a:ea typeface="+mn-ea"/>
                        <a:cs typeface="+mn-cs"/>
                      </a:endParaRPr>
                    </a:p>
                    <a:p>
                      <a:pPr marL="0" indent="0">
                        <a:buFont typeface="Arial" panose="020B0604020202020204" pitchFamily="34" charset="0"/>
                        <a:buNone/>
                      </a:pPr>
                      <a:endParaRPr lang="en-US" sz="2400" b="1" kern="1200" dirty="0">
                        <a:solidFill>
                          <a:schemeClr val="dk1"/>
                        </a:solidFill>
                        <a:effectLst/>
                        <a:latin typeface="Aptos" panose="020B0004020202020204" pitchFamily="34" charset="0"/>
                        <a:ea typeface="+mn-ea"/>
                        <a:cs typeface="+mn-cs"/>
                      </a:endParaRPr>
                    </a:p>
                    <a:p>
                      <a:pPr marL="342900" indent="-342900">
                        <a:buFont typeface="Arial" panose="020B0604020202020204" pitchFamily="34" charset="0"/>
                        <a:buChar char="•"/>
                      </a:pPr>
                      <a:r>
                        <a:rPr lang="en-US" sz="2400" b="1" kern="1200" dirty="0">
                          <a:solidFill>
                            <a:schemeClr val="dk1"/>
                          </a:solidFill>
                          <a:effectLst/>
                          <a:latin typeface="Aptos" panose="020B0004020202020204" pitchFamily="34" charset="0"/>
                          <a:ea typeface="+mn-ea"/>
                          <a:cs typeface="+mn-cs"/>
                        </a:rPr>
                        <a:t>Objective 4.1</a:t>
                      </a:r>
                      <a:r>
                        <a:rPr lang="en-US" sz="2400" kern="1200" dirty="0">
                          <a:solidFill>
                            <a:schemeClr val="dk1"/>
                          </a:solidFill>
                          <a:effectLst/>
                          <a:latin typeface="Aptos" panose="020B0004020202020204" pitchFamily="34" charset="0"/>
                          <a:ea typeface="+mn-ea"/>
                          <a:cs typeface="+mn-cs"/>
                        </a:rPr>
                        <a:t>: Improve trail accessibility for First Responders</a:t>
                      </a:r>
                    </a:p>
                    <a:p>
                      <a:pPr marL="0" indent="0">
                        <a:buFont typeface="Arial" panose="020B0604020202020204" pitchFamily="34" charset="0"/>
                        <a:buNone/>
                      </a:pPr>
                      <a:r>
                        <a:rPr lang="en-US" sz="2400" kern="1200" dirty="0">
                          <a:solidFill>
                            <a:schemeClr val="dk1"/>
                          </a:solidFill>
                          <a:effectLst/>
                          <a:latin typeface="Aptos" panose="020B0004020202020204" pitchFamily="34" charset="0"/>
                          <a:ea typeface="+mn-ea"/>
                          <a:cs typeface="+mn-cs"/>
                        </a:rPr>
                        <a:t> </a:t>
                      </a:r>
                    </a:p>
                    <a:p>
                      <a:pPr marL="342900" indent="-342900">
                        <a:buFont typeface="Arial" panose="020B0604020202020204" pitchFamily="34" charset="0"/>
                        <a:buChar char="•"/>
                      </a:pPr>
                      <a:r>
                        <a:rPr lang="en-US" sz="2400" b="1" kern="1200" dirty="0">
                          <a:solidFill>
                            <a:schemeClr val="dk1"/>
                          </a:solidFill>
                          <a:effectLst/>
                          <a:latin typeface="Aptos" panose="020B0004020202020204" pitchFamily="34" charset="0"/>
                          <a:ea typeface="+mn-ea"/>
                          <a:cs typeface="+mn-cs"/>
                        </a:rPr>
                        <a:t>Objective 4.2</a:t>
                      </a:r>
                      <a:r>
                        <a:rPr lang="en-US" sz="2400" kern="1200" dirty="0">
                          <a:solidFill>
                            <a:schemeClr val="dk1"/>
                          </a:solidFill>
                          <a:effectLst/>
                          <a:latin typeface="Aptos" panose="020B0004020202020204" pitchFamily="34" charset="0"/>
                          <a:ea typeface="+mn-ea"/>
                          <a:cs typeface="+mn-cs"/>
                        </a:rPr>
                        <a:t>:  Water &amp; Trail Safety Education Programs</a:t>
                      </a:r>
                      <a:r>
                        <a:rPr lang="en-US" sz="1800" kern="1200" dirty="0">
                          <a:solidFill>
                            <a:schemeClr val="dk1"/>
                          </a:solidFill>
                          <a:effectLst/>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kern="1200" dirty="0">
                        <a:solidFill>
                          <a:schemeClr val="dk1"/>
                        </a:solidFill>
                        <a:effectLst/>
                        <a:latin typeface="Aptos" panose="020B0004020202020204" pitchFamily="34" charset="0"/>
                        <a:ea typeface="+mn-ea"/>
                        <a:cs typeface="+mn-cs"/>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715277"/>
                  </a:ext>
                </a:extLst>
              </a:tr>
            </a:tbl>
          </a:graphicData>
        </a:graphic>
      </p:graphicFrame>
    </p:spTree>
    <p:extLst>
      <p:ext uri="{BB962C8B-B14F-4D97-AF65-F5344CB8AC3E}">
        <p14:creationId xmlns:p14="http://schemas.microsoft.com/office/powerpoint/2010/main" val="3282871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B39A1-1793-4670-7C51-0B42AC8BD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D8303E-4708-E923-373B-D912A870B859}"/>
              </a:ext>
            </a:extLst>
          </p:cNvPr>
          <p:cNvSpPr>
            <a:spLocks noGrp="1"/>
          </p:cNvSpPr>
          <p:nvPr>
            <p:ph type="title"/>
          </p:nvPr>
        </p:nvSpPr>
        <p:spPr>
          <a:xfrm>
            <a:off x="1553592" y="365125"/>
            <a:ext cx="10264042" cy="1067435"/>
          </a:xfrm>
          <a:solidFill>
            <a:srgbClr val="0070C0"/>
          </a:solidFill>
        </p:spPr>
        <p:txBody>
          <a:bodyPr>
            <a:normAutofit/>
          </a:bodyPr>
          <a:lstStyle/>
          <a:p>
            <a:r>
              <a:rPr lang="en-US" sz="3200" dirty="0">
                <a:solidFill>
                  <a:schemeClr val="bg1"/>
                </a:solidFill>
              </a:rPr>
              <a:t>Strategy 3: </a:t>
            </a:r>
            <a:r>
              <a:rPr lang="en-US" sz="3200" b="1" kern="1400" dirty="0">
                <a:solidFill>
                  <a:srgbClr val="FFFFFF"/>
                </a:solidFill>
                <a:effectLst/>
                <a:ea typeface="Times New Roman" panose="02020603050405020304" pitchFamily="18" charset="0"/>
              </a:rPr>
              <a:t>Accessing Trails for Health, Wealth &amp; Fun</a:t>
            </a:r>
            <a:endParaRPr lang="en-US" sz="3200" b="0" dirty="0">
              <a:solidFill>
                <a:schemeClr val="bg1"/>
              </a:solidFill>
            </a:endParaRPr>
          </a:p>
        </p:txBody>
      </p:sp>
      <p:graphicFrame>
        <p:nvGraphicFramePr>
          <p:cNvPr id="3" name="Table 2">
            <a:extLst>
              <a:ext uri="{FF2B5EF4-FFF2-40B4-BE49-F238E27FC236}">
                <a16:creationId xmlns:a16="http://schemas.microsoft.com/office/drawing/2014/main" id="{BB769DEE-421C-E851-AD50-EA70AAC7A1C9}"/>
              </a:ext>
            </a:extLst>
          </p:cNvPr>
          <p:cNvGraphicFramePr>
            <a:graphicFrameLocks noGrp="1"/>
          </p:cNvGraphicFramePr>
          <p:nvPr>
            <p:extLst>
              <p:ext uri="{D42A27DB-BD31-4B8C-83A1-F6EECF244321}">
                <p14:modId xmlns:p14="http://schemas.microsoft.com/office/powerpoint/2010/main" val="2803517834"/>
              </p:ext>
            </p:extLst>
          </p:nvPr>
        </p:nvGraphicFramePr>
        <p:xfrm>
          <a:off x="1553592" y="1580604"/>
          <a:ext cx="10264042" cy="4912271"/>
        </p:xfrm>
        <a:graphic>
          <a:graphicData uri="http://schemas.openxmlformats.org/drawingml/2006/table">
            <a:tbl>
              <a:tblPr>
                <a:tableStyleId>{5C22544A-7EE6-4342-B048-85BDC9FD1C3A}</a:tableStyleId>
              </a:tblPr>
              <a:tblGrid>
                <a:gridCol w="10264042">
                  <a:extLst>
                    <a:ext uri="{9D8B030D-6E8A-4147-A177-3AD203B41FA5}">
                      <a16:colId xmlns:a16="http://schemas.microsoft.com/office/drawing/2014/main" val="2471210397"/>
                    </a:ext>
                  </a:extLst>
                </a:gridCol>
              </a:tblGrid>
              <a:tr h="49122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kern="1200" dirty="0">
                          <a:solidFill>
                            <a:srgbClr val="002060"/>
                          </a:solidFill>
                          <a:effectLst/>
                          <a:latin typeface="Aptos" panose="020B0004020202020204" pitchFamily="34" charset="0"/>
                          <a:ea typeface="+mn-ea"/>
                          <a:cs typeface="+mn-cs"/>
                        </a:rPr>
                        <a:t>Goal 4:  Develop/Embrace Trail Safety-Outdoor Recreation Protocols and Practices</a:t>
                      </a:r>
                      <a:endParaRPr lang="en-US" sz="2800" kern="1200" dirty="0">
                        <a:solidFill>
                          <a:srgbClr val="002060"/>
                        </a:solidFill>
                        <a:effectLst/>
                        <a:latin typeface="Aptos" panose="020B0004020202020204" pitchFamily="34" charset="0"/>
                        <a:ea typeface="+mn-ea"/>
                        <a:cs typeface="+mn-cs"/>
                      </a:endParaRPr>
                    </a:p>
                    <a:p>
                      <a:pPr marL="0" indent="0">
                        <a:buFont typeface="Arial" panose="020B0604020202020204" pitchFamily="34" charset="0"/>
                        <a:buNone/>
                      </a:pPr>
                      <a:endParaRPr lang="en-US" sz="2400" b="1" kern="1200" dirty="0">
                        <a:solidFill>
                          <a:schemeClr val="dk1"/>
                        </a:solidFill>
                        <a:effectLst/>
                        <a:latin typeface="Aptos" panose="020B0004020202020204" pitchFamily="34" charset="0"/>
                        <a:ea typeface="+mn-ea"/>
                        <a:cs typeface="+mn-cs"/>
                      </a:endParaRPr>
                    </a:p>
                    <a:p>
                      <a:r>
                        <a:rPr lang="en-US" sz="2400" b="1" kern="1200" dirty="0">
                          <a:solidFill>
                            <a:schemeClr val="dk1"/>
                          </a:solidFill>
                          <a:effectLst/>
                          <a:latin typeface="Aptos" panose="020B0004020202020204" pitchFamily="34" charset="0"/>
                          <a:ea typeface="+mn-ea"/>
                          <a:cs typeface="+mn-cs"/>
                        </a:rPr>
                        <a:t>Objective 4.3</a:t>
                      </a:r>
                      <a:r>
                        <a:rPr lang="en-US" sz="2400" kern="1200" dirty="0">
                          <a:solidFill>
                            <a:schemeClr val="dk1"/>
                          </a:solidFill>
                          <a:effectLst/>
                          <a:latin typeface="Aptos" panose="020B0004020202020204" pitchFamily="34" charset="0"/>
                          <a:ea typeface="+mn-ea"/>
                          <a:cs typeface="+mn-cs"/>
                        </a:rPr>
                        <a:t>:  Adopt “Trail Town” stewardship program objectives</a:t>
                      </a:r>
                    </a:p>
                    <a:p>
                      <a:br>
                        <a:rPr lang="en-US" sz="2400" b="1" kern="1200" dirty="0">
                          <a:solidFill>
                            <a:schemeClr val="dk1"/>
                          </a:solidFill>
                          <a:effectLst/>
                          <a:latin typeface="Aptos" panose="020B0004020202020204" pitchFamily="34" charset="0"/>
                          <a:ea typeface="+mn-ea"/>
                          <a:cs typeface="+mn-cs"/>
                        </a:rPr>
                      </a:br>
                      <a:r>
                        <a:rPr lang="en-US" sz="2400" b="1" kern="1200" dirty="0">
                          <a:solidFill>
                            <a:schemeClr val="dk1"/>
                          </a:solidFill>
                          <a:effectLst/>
                          <a:latin typeface="Aptos" panose="020B0004020202020204" pitchFamily="34" charset="0"/>
                          <a:ea typeface="+mn-ea"/>
                          <a:cs typeface="+mn-cs"/>
                        </a:rPr>
                        <a:t>Objective 4.4</a:t>
                      </a:r>
                      <a:r>
                        <a:rPr lang="en-US" sz="2400" kern="1200" dirty="0">
                          <a:solidFill>
                            <a:schemeClr val="dk1"/>
                          </a:solidFill>
                          <a:effectLst/>
                          <a:latin typeface="Aptos" panose="020B0004020202020204" pitchFamily="34" charset="0"/>
                          <a:ea typeface="+mn-ea"/>
                          <a:cs typeface="+mn-cs"/>
                        </a:rPr>
                        <a:t>:  Consider becoming a designated “Trail Town” stewardship program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kern="1200" dirty="0">
                        <a:solidFill>
                          <a:schemeClr val="dk1"/>
                        </a:solidFill>
                        <a:effectLst/>
                        <a:latin typeface="Aptos" panose="020B0004020202020204" pitchFamily="34" charset="0"/>
                        <a:ea typeface="+mn-ea"/>
                        <a:cs typeface="+mn-cs"/>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715277"/>
                  </a:ext>
                </a:extLst>
              </a:tr>
            </a:tbl>
          </a:graphicData>
        </a:graphic>
      </p:graphicFrame>
    </p:spTree>
    <p:extLst>
      <p:ext uri="{BB962C8B-B14F-4D97-AF65-F5344CB8AC3E}">
        <p14:creationId xmlns:p14="http://schemas.microsoft.com/office/powerpoint/2010/main" val="1697466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5447E-C24A-6160-1D50-305F0A3B5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15873C-F0D7-1F13-FF79-69FF669B9786}"/>
              </a:ext>
            </a:extLst>
          </p:cNvPr>
          <p:cNvSpPr>
            <a:spLocks noGrp="1"/>
          </p:cNvSpPr>
          <p:nvPr>
            <p:ph type="title"/>
          </p:nvPr>
        </p:nvSpPr>
        <p:spPr>
          <a:xfrm>
            <a:off x="1553592" y="365125"/>
            <a:ext cx="10264042" cy="1067435"/>
          </a:xfrm>
          <a:solidFill>
            <a:srgbClr val="0070C0"/>
          </a:solidFill>
        </p:spPr>
        <p:txBody>
          <a:bodyPr>
            <a:normAutofit/>
          </a:bodyPr>
          <a:lstStyle/>
          <a:p>
            <a:r>
              <a:rPr lang="en-US" sz="3200" dirty="0">
                <a:solidFill>
                  <a:schemeClr val="bg1"/>
                </a:solidFill>
              </a:rPr>
              <a:t>Strategy 4: </a:t>
            </a:r>
            <a:r>
              <a:rPr lang="en-US" sz="3200" b="1" kern="1400" dirty="0">
                <a:solidFill>
                  <a:srgbClr val="FFFFFF"/>
                </a:solidFill>
                <a:effectLst/>
                <a:ea typeface="Times New Roman" panose="02020603050405020304" pitchFamily="18" charset="0"/>
              </a:rPr>
              <a:t>Active Downtown</a:t>
            </a:r>
            <a:endParaRPr lang="en-US" sz="3200" b="0" dirty="0">
              <a:solidFill>
                <a:schemeClr val="bg1"/>
              </a:solidFill>
            </a:endParaRPr>
          </a:p>
        </p:txBody>
      </p:sp>
      <p:graphicFrame>
        <p:nvGraphicFramePr>
          <p:cNvPr id="3" name="Table 2">
            <a:extLst>
              <a:ext uri="{FF2B5EF4-FFF2-40B4-BE49-F238E27FC236}">
                <a16:creationId xmlns:a16="http://schemas.microsoft.com/office/drawing/2014/main" id="{2BCAE752-1C71-7FB8-DBCA-4437732D89FA}"/>
              </a:ext>
            </a:extLst>
          </p:cNvPr>
          <p:cNvGraphicFramePr>
            <a:graphicFrameLocks noGrp="1"/>
          </p:cNvGraphicFramePr>
          <p:nvPr>
            <p:extLst>
              <p:ext uri="{D42A27DB-BD31-4B8C-83A1-F6EECF244321}">
                <p14:modId xmlns:p14="http://schemas.microsoft.com/office/powerpoint/2010/main" val="1869739553"/>
              </p:ext>
            </p:extLst>
          </p:nvPr>
        </p:nvGraphicFramePr>
        <p:xfrm>
          <a:off x="1553592" y="1580604"/>
          <a:ext cx="10264042" cy="4912271"/>
        </p:xfrm>
        <a:graphic>
          <a:graphicData uri="http://schemas.openxmlformats.org/drawingml/2006/table">
            <a:tbl>
              <a:tblPr>
                <a:tableStyleId>{5C22544A-7EE6-4342-B048-85BDC9FD1C3A}</a:tableStyleId>
              </a:tblPr>
              <a:tblGrid>
                <a:gridCol w="10264042">
                  <a:extLst>
                    <a:ext uri="{9D8B030D-6E8A-4147-A177-3AD203B41FA5}">
                      <a16:colId xmlns:a16="http://schemas.microsoft.com/office/drawing/2014/main" val="2471210397"/>
                    </a:ext>
                  </a:extLst>
                </a:gridCol>
              </a:tblGrid>
              <a:tr h="49122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800" b="1" kern="1200" dirty="0">
                          <a:solidFill>
                            <a:srgbClr val="002060"/>
                          </a:solidFill>
                          <a:effectLst/>
                          <a:latin typeface="Aptos" panose="020B0004020202020204" pitchFamily="34" charset="0"/>
                          <a:ea typeface="+mn-ea"/>
                          <a:cs typeface="+mn-cs"/>
                        </a:rPr>
                        <a:t>Goal 5: Position downtown Erwin as the center of cultural events and outdoor recreational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kern="1200" dirty="0">
                          <a:solidFill>
                            <a:schemeClr val="dk1"/>
                          </a:solidFill>
                          <a:effectLst/>
                          <a:latin typeface="Aptos" panose="020B0004020202020204" pitchFamily="34" charset="0"/>
                          <a:ea typeface="+mn-ea"/>
                          <a:cs typeface="+mn-cs"/>
                        </a:rPr>
                        <a:t>Objective 5.1: </a:t>
                      </a:r>
                      <a:r>
                        <a:rPr lang="en-US" sz="2400" kern="1200" dirty="0">
                          <a:solidFill>
                            <a:schemeClr val="dk1"/>
                          </a:solidFill>
                          <a:effectLst/>
                          <a:latin typeface="Aptos" panose="020B0004020202020204" pitchFamily="34" charset="0"/>
                          <a:ea typeface="+mn-ea"/>
                          <a:cs typeface="+mn-cs"/>
                        </a:rPr>
                        <a:t> Improve economic impacts of existing in-town and town-sponsored festivals, cultural &amp; historical events, and tours by 5% annually.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kern="1200" dirty="0">
                        <a:solidFill>
                          <a:schemeClr val="dk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kern="1200" dirty="0">
                          <a:solidFill>
                            <a:schemeClr val="dk1"/>
                          </a:solidFill>
                          <a:effectLst/>
                          <a:latin typeface="Aptos" panose="020B0004020202020204" pitchFamily="34" charset="0"/>
                          <a:ea typeface="+mn-ea"/>
                          <a:cs typeface="+mn-cs"/>
                        </a:rPr>
                        <a:t>Objective 5.2</a:t>
                      </a:r>
                      <a:r>
                        <a:rPr lang="en-US" sz="2400" kern="1200" dirty="0">
                          <a:solidFill>
                            <a:schemeClr val="dk1"/>
                          </a:solidFill>
                          <a:effectLst/>
                          <a:latin typeface="Aptos" panose="020B0004020202020204" pitchFamily="34" charset="0"/>
                          <a:ea typeface="+mn-ea"/>
                          <a:cs typeface="+mn-cs"/>
                        </a:rPr>
                        <a:t>:  Encourage entrepreneurs to start businesses in Erwin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b="1" kern="1200" dirty="0">
                        <a:solidFill>
                          <a:schemeClr val="dk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kern="1200" dirty="0">
                          <a:solidFill>
                            <a:schemeClr val="dk1"/>
                          </a:solidFill>
                          <a:effectLst/>
                          <a:latin typeface="Aptos" panose="020B0004020202020204" pitchFamily="34" charset="0"/>
                          <a:ea typeface="+mn-ea"/>
                          <a:cs typeface="+mn-cs"/>
                        </a:rPr>
                        <a:t>Objective 5.3</a:t>
                      </a:r>
                      <a:r>
                        <a:rPr lang="en-US" sz="2400" kern="1200" dirty="0">
                          <a:solidFill>
                            <a:schemeClr val="dk1"/>
                          </a:solidFill>
                          <a:effectLst/>
                          <a:latin typeface="Aptos" panose="020B0004020202020204" pitchFamily="34" charset="0"/>
                          <a:ea typeface="+mn-ea"/>
                          <a:cs typeface="+mn-cs"/>
                        </a:rPr>
                        <a:t>:  Create a formalized public space downtown for events </a:t>
                      </a:r>
                      <a:r>
                        <a:rPr lang="en-US" sz="1400" i="1" kern="1200" dirty="0">
                          <a:solidFill>
                            <a:schemeClr val="dk1"/>
                          </a:solidFill>
                          <a:effectLst/>
                          <a:latin typeface="Aptos" panose="020B0004020202020204" pitchFamily="34" charset="0"/>
                          <a:ea typeface="+mn-ea"/>
                          <a:cs typeface="+mn-cs"/>
                        </a:rPr>
                        <a:t>(LUP Goal 4)</a:t>
                      </a:r>
                      <a:endParaRPr lang="en-US" sz="1400" kern="1200" dirty="0">
                        <a:solidFill>
                          <a:schemeClr val="dk1"/>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kern="1200" dirty="0">
                        <a:solidFill>
                          <a:srgbClr val="002060"/>
                        </a:solidFill>
                        <a:effectLst/>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400" kern="1200" dirty="0">
                        <a:solidFill>
                          <a:schemeClr val="dk1"/>
                        </a:solidFill>
                        <a:effectLst/>
                        <a:latin typeface="Aptos" panose="020B0004020202020204" pitchFamily="34" charset="0"/>
                        <a:ea typeface="+mn-ea"/>
                        <a:cs typeface="+mn-cs"/>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715277"/>
                  </a:ext>
                </a:extLst>
              </a:tr>
            </a:tbl>
          </a:graphicData>
        </a:graphic>
      </p:graphicFrame>
    </p:spTree>
    <p:extLst>
      <p:ext uri="{BB962C8B-B14F-4D97-AF65-F5344CB8AC3E}">
        <p14:creationId xmlns:p14="http://schemas.microsoft.com/office/powerpoint/2010/main" val="1355216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D5599-8F48-B136-B1C4-9AC703C4F1E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09CE637-C82E-AE83-DC1F-46342B0EF16F}"/>
              </a:ext>
            </a:extLst>
          </p:cNvPr>
          <p:cNvSpPr>
            <a:spLocks noGrp="1"/>
          </p:cNvSpPr>
          <p:nvPr>
            <p:ph type="title"/>
          </p:nvPr>
        </p:nvSpPr>
        <p:spPr>
          <a:xfrm>
            <a:off x="838200" y="262678"/>
            <a:ext cx="11353800" cy="2852737"/>
          </a:xfrm>
        </p:spPr>
        <p:txBody>
          <a:bodyPr/>
          <a:lstStyle/>
          <a:p>
            <a:pPr algn="ctr"/>
            <a:r>
              <a:rPr lang="en-US" dirty="0"/>
              <a:t>CORE - UNC System Partners </a:t>
            </a:r>
            <a:br>
              <a:rPr lang="en-US" dirty="0"/>
            </a:br>
            <a:r>
              <a:rPr lang="en-US" sz="5000" dirty="0"/>
              <a:t>Strategic Plan Implementation Services</a:t>
            </a:r>
          </a:p>
        </p:txBody>
      </p:sp>
      <p:sp>
        <p:nvSpPr>
          <p:cNvPr id="3" name="Text Placeholder 2">
            <a:extLst>
              <a:ext uri="{FF2B5EF4-FFF2-40B4-BE49-F238E27FC236}">
                <a16:creationId xmlns:a16="http://schemas.microsoft.com/office/drawing/2014/main" id="{2E781FFD-9069-77D8-7DCE-76FD5124F36C}"/>
              </a:ext>
            </a:extLst>
          </p:cNvPr>
          <p:cNvSpPr>
            <a:spLocks noGrp="1"/>
          </p:cNvSpPr>
          <p:nvPr>
            <p:ph type="body" idx="1"/>
          </p:nvPr>
        </p:nvSpPr>
        <p:spPr/>
        <p:txBody>
          <a:bodyPr/>
          <a:lstStyle/>
          <a:p>
            <a:r>
              <a:rPr lang="en-US" dirty="0"/>
              <a:t>Town of Erwin</a:t>
            </a:r>
          </a:p>
        </p:txBody>
      </p:sp>
    </p:spTree>
    <p:extLst>
      <p:ext uri="{BB962C8B-B14F-4D97-AF65-F5344CB8AC3E}">
        <p14:creationId xmlns:p14="http://schemas.microsoft.com/office/powerpoint/2010/main" val="1248145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49A5505B-145A-06FF-366D-8BF8B791C0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3592" y="0"/>
            <a:ext cx="11500280" cy="6982314"/>
          </a:xfrm>
        </p:spPr>
      </p:pic>
    </p:spTree>
    <p:extLst>
      <p:ext uri="{BB962C8B-B14F-4D97-AF65-F5344CB8AC3E}">
        <p14:creationId xmlns:p14="http://schemas.microsoft.com/office/powerpoint/2010/main" val="3962709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14BD-5982-7E63-A703-68DEB1E53188}"/>
              </a:ext>
            </a:extLst>
          </p:cNvPr>
          <p:cNvSpPr>
            <a:spLocks noGrp="1"/>
          </p:cNvSpPr>
          <p:nvPr>
            <p:ph type="title"/>
          </p:nvPr>
        </p:nvSpPr>
        <p:spPr/>
        <p:txBody>
          <a:bodyPr/>
          <a:lstStyle/>
          <a:p>
            <a:r>
              <a:rPr lang="en-US" dirty="0"/>
              <a:t>Next Steps  </a:t>
            </a:r>
          </a:p>
        </p:txBody>
      </p:sp>
      <p:sp>
        <p:nvSpPr>
          <p:cNvPr id="3" name="Content Placeholder 2">
            <a:extLst>
              <a:ext uri="{FF2B5EF4-FFF2-40B4-BE49-F238E27FC236}">
                <a16:creationId xmlns:a16="http://schemas.microsoft.com/office/drawing/2014/main" id="{74D7A1C0-1927-57C4-2314-0F7FA660A776}"/>
              </a:ext>
            </a:extLst>
          </p:cNvPr>
          <p:cNvSpPr>
            <a:spLocks noGrp="1"/>
          </p:cNvSpPr>
          <p:nvPr>
            <p:ph idx="1"/>
          </p:nvPr>
        </p:nvSpPr>
        <p:spPr>
          <a:xfrm>
            <a:off x="1782780" y="1873250"/>
            <a:ext cx="9780569" cy="4351338"/>
          </a:xfrm>
        </p:spPr>
        <p:txBody>
          <a:bodyPr>
            <a:normAutofit/>
          </a:bodyPr>
          <a:lstStyle/>
          <a:p>
            <a:pPr>
              <a:lnSpc>
                <a:spcPct val="100000"/>
              </a:lnSpc>
              <a:spcBef>
                <a:spcPts val="0"/>
              </a:spcBef>
              <a:spcAft>
                <a:spcPts val="6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Adoption of the Creating Outdoor Recreation Economies (CORE) Strategic and Implementation Plan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spcAft>
                <a:spcPts val="60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spcAft>
                <a:spcPts val="60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0000"/>
              </a:lnSpc>
              <a:spcBef>
                <a:spcPts val="0"/>
              </a:spcBef>
              <a:spcAft>
                <a:spcPts val="600"/>
              </a:spcAft>
              <a:buNone/>
            </a:pPr>
            <a:r>
              <a:rPr lang="en-US" sz="4000" dirty="0">
                <a:latin typeface="Calibri" panose="020F0502020204030204" pitchFamily="34" charset="0"/>
                <a:ea typeface="Calibri" panose="020F0502020204030204" pitchFamily="34" charset="0"/>
                <a:cs typeface="Times New Roman" panose="02020603050405020304" pitchFamily="18" charset="0"/>
              </a:rPr>
              <a:t>Questions??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6619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9001-ABDC-21EF-591D-A893E83294B9}"/>
              </a:ext>
            </a:extLst>
          </p:cNvPr>
          <p:cNvSpPr>
            <a:spLocks noGrp="1"/>
          </p:cNvSpPr>
          <p:nvPr>
            <p:ph type="title"/>
          </p:nvPr>
        </p:nvSpPr>
        <p:spPr>
          <a:xfrm>
            <a:off x="2040609" y="1219137"/>
            <a:ext cx="9800208" cy="1325563"/>
          </a:xfrm>
        </p:spPr>
        <p:txBody>
          <a:bodyPr/>
          <a:lstStyle/>
          <a:p>
            <a:r>
              <a:rPr lang="en-US" dirty="0"/>
              <a:t>Bruce Naegelen</a:t>
            </a:r>
          </a:p>
        </p:txBody>
      </p:sp>
      <p:graphicFrame>
        <p:nvGraphicFramePr>
          <p:cNvPr id="3" name="Table 2">
            <a:extLst>
              <a:ext uri="{FF2B5EF4-FFF2-40B4-BE49-F238E27FC236}">
                <a16:creationId xmlns:a16="http://schemas.microsoft.com/office/drawing/2014/main" id="{72E93C93-A355-F04D-C5AF-878170350D15}"/>
              </a:ext>
            </a:extLst>
          </p:cNvPr>
          <p:cNvGraphicFramePr>
            <a:graphicFrameLocks noGrp="1"/>
          </p:cNvGraphicFramePr>
          <p:nvPr>
            <p:extLst>
              <p:ext uri="{D42A27DB-BD31-4B8C-83A1-F6EECF244321}">
                <p14:modId xmlns:p14="http://schemas.microsoft.com/office/powerpoint/2010/main" val="3731117072"/>
              </p:ext>
            </p:extLst>
          </p:nvPr>
        </p:nvGraphicFramePr>
        <p:xfrm>
          <a:off x="2140527" y="2544700"/>
          <a:ext cx="9601200" cy="2772735"/>
        </p:xfrm>
        <a:graphic>
          <a:graphicData uri="http://schemas.openxmlformats.org/drawingml/2006/table">
            <a:tbl>
              <a:tblPr>
                <a:tableStyleId>{5C22544A-7EE6-4342-B048-85BDC9FD1C3A}</a:tableStyleId>
              </a:tblPr>
              <a:tblGrid>
                <a:gridCol w="9601200">
                  <a:extLst>
                    <a:ext uri="{9D8B030D-6E8A-4147-A177-3AD203B41FA5}">
                      <a16:colId xmlns:a16="http://schemas.microsoft.com/office/drawing/2014/main" val="2471210397"/>
                    </a:ext>
                  </a:extLst>
                </a:gridCol>
              </a:tblGrid>
              <a:tr h="2772735">
                <a:tc>
                  <a:txBody>
                    <a:bodyPr/>
                    <a:lstStyle/>
                    <a:p>
                      <a:pPr marL="0" indent="0" algn="l" fontAlgn="b">
                        <a:buFont typeface="Arial" panose="020B0604020202020204" pitchFamily="34" charset="0"/>
                        <a:buNone/>
                      </a:pPr>
                      <a:r>
                        <a:rPr lang="en-US" sz="2800" b="1" kern="1200" dirty="0">
                          <a:solidFill>
                            <a:schemeClr val="dk1"/>
                          </a:solidFill>
                          <a:effectLst/>
                          <a:latin typeface="+mn-lt"/>
                          <a:ea typeface="+mn-ea"/>
                          <a:cs typeface="+mn-cs"/>
                        </a:rPr>
                        <a:t>Community Economic Development Planner, North Central</a:t>
                      </a:r>
                    </a:p>
                    <a:p>
                      <a:pPr marL="0" indent="0" algn="l" fontAlgn="b">
                        <a:buFont typeface="Arial" panose="020B0604020202020204" pitchFamily="34" charset="0"/>
                        <a:buNone/>
                      </a:pPr>
                      <a:r>
                        <a:rPr lang="en-US" sz="2800" b="0" i="0" u="none" strike="noStrike" kern="1200" dirty="0">
                          <a:solidFill>
                            <a:schemeClr val="dk1"/>
                          </a:solidFill>
                          <a:effectLst/>
                          <a:latin typeface="+mn-lt"/>
                          <a:ea typeface="+mn-ea"/>
                          <a:cs typeface="+mn-cs"/>
                        </a:rPr>
                        <a:t>984.365.0279</a:t>
                      </a:r>
                    </a:p>
                    <a:p>
                      <a:pPr marL="0" indent="0" algn="l" fontAlgn="b">
                        <a:buFont typeface="Arial" panose="020B0604020202020204" pitchFamily="34" charset="0"/>
                        <a:buNone/>
                      </a:pPr>
                      <a:r>
                        <a:rPr lang="en-US" sz="2800" b="0" i="0" u="none" strike="noStrike" kern="1200" dirty="0">
                          <a:solidFill>
                            <a:schemeClr val="dk1"/>
                          </a:solidFill>
                          <a:effectLst/>
                          <a:latin typeface="+mn-lt"/>
                          <a:ea typeface="+mn-ea"/>
                          <a:cs typeface="+mn-cs"/>
                          <a:hlinkClick r:id="rId3"/>
                        </a:rPr>
                        <a:t>Bruce.Naegelen@commerce.nc.gov</a:t>
                      </a:r>
                      <a:endParaRPr lang="en-US" sz="2800" b="0" i="0" u="none" strike="noStrike" kern="1200" dirty="0">
                        <a:solidFill>
                          <a:schemeClr val="dk1"/>
                        </a:solidFill>
                        <a:effectLst/>
                        <a:latin typeface="+mn-lt"/>
                        <a:ea typeface="+mn-ea"/>
                        <a:cs typeface="+mn-cs"/>
                      </a:endParaRPr>
                    </a:p>
                    <a:p>
                      <a:pPr marL="0" indent="0" algn="l" fontAlgn="b">
                        <a:buFont typeface="Arial" panose="020B0604020202020204" pitchFamily="34" charset="0"/>
                        <a:buNone/>
                      </a:pPr>
                      <a:endParaRPr lang="en-US" sz="2800" b="0" i="0" u="none" strike="noStrike" kern="1200" dirty="0">
                        <a:solidFill>
                          <a:schemeClr val="dk1"/>
                        </a:solidFill>
                        <a:effectLst/>
                        <a:latin typeface="+mn-lt"/>
                        <a:ea typeface="+mn-ea"/>
                        <a:cs typeface="+mn-cs"/>
                      </a:endParaRPr>
                    </a:p>
                    <a:p>
                      <a:pPr marL="0" indent="0" algn="l" fontAlgn="b">
                        <a:buFont typeface="Arial" panose="020B0604020202020204" pitchFamily="34" charset="0"/>
                        <a:buNone/>
                      </a:pPr>
                      <a:r>
                        <a:rPr lang="en-US" sz="2800" b="0" i="0" u="none" strike="noStrike" kern="1200" dirty="0">
                          <a:solidFill>
                            <a:schemeClr val="dk1"/>
                          </a:solidFill>
                          <a:effectLst/>
                          <a:latin typeface="+mn-lt"/>
                          <a:ea typeface="+mn-ea"/>
                          <a:cs typeface="+mn-cs"/>
                        </a:rPr>
                        <a:t>8998 US 70 Hwy Business West</a:t>
                      </a:r>
                    </a:p>
                    <a:p>
                      <a:pPr marL="0" indent="0" algn="l" fontAlgn="b">
                        <a:buFont typeface="Arial" panose="020B0604020202020204" pitchFamily="34" charset="0"/>
                        <a:buNone/>
                      </a:pPr>
                      <a:r>
                        <a:rPr lang="en-US" sz="2800" b="0" i="0" u="none" strike="noStrike" kern="1200" dirty="0">
                          <a:solidFill>
                            <a:schemeClr val="dk1"/>
                          </a:solidFill>
                          <a:effectLst/>
                          <a:latin typeface="+mn-lt"/>
                          <a:ea typeface="+mn-ea"/>
                          <a:cs typeface="+mn-cs"/>
                        </a:rPr>
                        <a:t>Clayton, </a:t>
                      </a:r>
                      <a:r>
                        <a:rPr lang="en-US" sz="2800" b="0" i="0" u="none" strike="noStrike" kern="1200">
                          <a:solidFill>
                            <a:schemeClr val="dk1"/>
                          </a:solidFill>
                          <a:effectLst/>
                          <a:latin typeface="+mn-lt"/>
                          <a:ea typeface="+mn-ea"/>
                          <a:cs typeface="+mn-cs"/>
                        </a:rPr>
                        <a:t>NC 27520</a:t>
                      </a:r>
                      <a:endParaRPr lang="en-US" sz="2000" b="0" i="0" u="none" strike="noStrike" dirty="0">
                        <a:effectLst/>
                        <a:latin typeface="Arial" panose="020B060402020202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715277"/>
                  </a:ext>
                </a:extLst>
              </a:tr>
            </a:tbl>
          </a:graphicData>
        </a:graphic>
      </p:graphicFrame>
    </p:spTree>
    <p:extLst>
      <p:ext uri="{BB962C8B-B14F-4D97-AF65-F5344CB8AC3E}">
        <p14:creationId xmlns:p14="http://schemas.microsoft.com/office/powerpoint/2010/main" val="218299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F794-3809-829F-3819-C0CC36C2B568}"/>
              </a:ext>
            </a:extLst>
          </p:cNvPr>
          <p:cNvSpPr>
            <a:spLocks noGrp="1"/>
          </p:cNvSpPr>
          <p:nvPr>
            <p:ph type="title"/>
          </p:nvPr>
        </p:nvSpPr>
        <p:spPr/>
        <p:txBody>
          <a:bodyPr/>
          <a:lstStyle/>
          <a:p>
            <a:r>
              <a:rPr lang="en-US" dirty="0"/>
              <a:t>Definition of Outdoor Recreation</a:t>
            </a:r>
          </a:p>
        </p:txBody>
      </p:sp>
      <p:sp>
        <p:nvSpPr>
          <p:cNvPr id="3" name="Content Placeholder 2">
            <a:extLst>
              <a:ext uri="{FF2B5EF4-FFF2-40B4-BE49-F238E27FC236}">
                <a16:creationId xmlns:a16="http://schemas.microsoft.com/office/drawing/2014/main" id="{D458D0D4-C644-3836-4122-6540EF482E6C}"/>
              </a:ext>
            </a:extLst>
          </p:cNvPr>
          <p:cNvSpPr>
            <a:spLocks noGrp="1"/>
          </p:cNvSpPr>
          <p:nvPr>
            <p:ph idx="1"/>
          </p:nvPr>
        </p:nvSpPr>
        <p:spPr>
          <a:xfrm>
            <a:off x="1573231" y="1467407"/>
            <a:ext cx="9780569" cy="4843532"/>
          </a:xfrm>
        </p:spPr>
        <p:txBody>
          <a:bodyPr>
            <a:normAutofit/>
          </a:bodyPr>
          <a:lstStyle/>
          <a:p>
            <a:pPr marL="0" indent="0">
              <a:buNone/>
            </a:pPr>
            <a:endParaRPr lang="en-US" sz="3200" dirty="0">
              <a:solidFill>
                <a:srgbClr val="0070C0"/>
              </a:solidFill>
              <a:latin typeface="+mn-lt"/>
            </a:endParaRPr>
          </a:p>
          <a:p>
            <a:pPr marL="0" indent="0">
              <a:buNone/>
            </a:pPr>
            <a:r>
              <a:rPr lang="en-US" sz="3200" dirty="0">
                <a:solidFill>
                  <a:srgbClr val="0070C0"/>
                </a:solidFill>
                <a:latin typeface="+mn-lt"/>
              </a:rPr>
              <a:t>All </a:t>
            </a:r>
            <a:r>
              <a:rPr lang="en-US" sz="3200" b="1" u="sng" dirty="0">
                <a:solidFill>
                  <a:srgbClr val="0070C0"/>
                </a:solidFill>
                <a:latin typeface="+mn-lt"/>
              </a:rPr>
              <a:t>recreational activities undertaken for leisure that occur outdoors</a:t>
            </a:r>
            <a:r>
              <a:rPr lang="en-US" sz="3200" dirty="0">
                <a:solidFill>
                  <a:srgbClr val="0070C0"/>
                </a:solidFill>
                <a:latin typeface="+mn-lt"/>
              </a:rPr>
              <a:t>, with an emphasis on those activities that involve </a:t>
            </a:r>
            <a:r>
              <a:rPr lang="en-US" sz="3200" b="1" u="sng" dirty="0">
                <a:solidFill>
                  <a:srgbClr val="0070C0"/>
                </a:solidFill>
                <a:latin typeface="+mn-lt"/>
              </a:rPr>
              <a:t>some level of intentional physical exertion </a:t>
            </a:r>
            <a:r>
              <a:rPr lang="en-US" sz="3200" dirty="0">
                <a:solidFill>
                  <a:srgbClr val="0070C0"/>
                </a:solidFill>
                <a:latin typeface="+mn-lt"/>
              </a:rPr>
              <a:t>and occur </a:t>
            </a:r>
            <a:r>
              <a:rPr lang="en-US" sz="3200" b="1" u="sng" dirty="0">
                <a:solidFill>
                  <a:srgbClr val="0070C0"/>
                </a:solidFill>
                <a:latin typeface="+mn-lt"/>
              </a:rPr>
              <a:t>in nature-based environments</a:t>
            </a:r>
            <a:r>
              <a:rPr lang="en-US" sz="3200" dirty="0">
                <a:solidFill>
                  <a:srgbClr val="0070C0"/>
                </a:solidFill>
                <a:latin typeface="+mn-lt"/>
              </a:rPr>
              <a:t>.</a:t>
            </a:r>
          </a:p>
          <a:p>
            <a:pPr marL="0" indent="0">
              <a:buNone/>
            </a:pPr>
            <a:endParaRPr lang="en-US" sz="3200" dirty="0">
              <a:solidFill>
                <a:srgbClr val="0070C0"/>
              </a:solidFill>
              <a:latin typeface="+mn-lt"/>
            </a:endParaRPr>
          </a:p>
          <a:p>
            <a:pPr marL="0" indent="0">
              <a:buNone/>
            </a:pPr>
            <a:endParaRPr lang="en-US" sz="3200" dirty="0">
              <a:solidFill>
                <a:srgbClr val="0070C0"/>
              </a:solidFill>
              <a:latin typeface="+mn-lt"/>
            </a:endParaRPr>
          </a:p>
          <a:p>
            <a:pPr marL="0" indent="0">
              <a:buNone/>
            </a:pPr>
            <a:r>
              <a:rPr lang="en-US" sz="1600" b="1" u="sng" dirty="0"/>
              <a:t>Team sports, ball fields, and playground equipment is generally not the focus of this planning effort. </a:t>
            </a:r>
          </a:p>
          <a:p>
            <a:endParaRPr lang="en-US" dirty="0"/>
          </a:p>
        </p:txBody>
      </p:sp>
    </p:spTree>
    <p:extLst>
      <p:ext uri="{BB962C8B-B14F-4D97-AF65-F5344CB8AC3E}">
        <p14:creationId xmlns:p14="http://schemas.microsoft.com/office/powerpoint/2010/main" val="1927797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EDD14-3E4B-08CB-0747-75ADAFE772EE}"/>
              </a:ext>
            </a:extLst>
          </p:cNvPr>
          <p:cNvSpPr>
            <a:spLocks noGrp="1"/>
          </p:cNvSpPr>
          <p:nvPr>
            <p:ph type="title"/>
          </p:nvPr>
        </p:nvSpPr>
        <p:spPr/>
        <p:txBody>
          <a:bodyPr/>
          <a:lstStyle/>
          <a:p>
            <a:r>
              <a:rPr lang="en-US" dirty="0"/>
              <a:t>Outdoor Recreation Economies - Defined</a:t>
            </a:r>
          </a:p>
        </p:txBody>
      </p:sp>
      <p:sp>
        <p:nvSpPr>
          <p:cNvPr id="3" name="Content Placeholder 2">
            <a:extLst>
              <a:ext uri="{FF2B5EF4-FFF2-40B4-BE49-F238E27FC236}">
                <a16:creationId xmlns:a16="http://schemas.microsoft.com/office/drawing/2014/main" id="{E93D2955-3A6E-5F38-CC15-618F5C1B187F}"/>
              </a:ext>
            </a:extLst>
          </p:cNvPr>
          <p:cNvSpPr>
            <a:spLocks noGrp="1"/>
          </p:cNvSpPr>
          <p:nvPr>
            <p:ph idx="1"/>
          </p:nvPr>
        </p:nvSpPr>
        <p:spPr>
          <a:xfrm>
            <a:off x="1573231" y="1825625"/>
            <a:ext cx="10045028" cy="4667250"/>
          </a:xfrm>
        </p:spPr>
        <p:txBody>
          <a:bodyPr>
            <a:normAutofit/>
          </a:bodyPr>
          <a:lstStyle/>
          <a:p>
            <a:pPr marL="0" indent="0">
              <a:buNone/>
            </a:pPr>
            <a:r>
              <a:rPr lang="en-US" dirty="0">
                <a:latin typeface="Century Gothic" panose="020B0502020202020204" pitchFamily="34" charset="0"/>
              </a:rPr>
              <a:t>The </a:t>
            </a:r>
            <a:r>
              <a:rPr lang="en-US" b="1" dirty="0">
                <a:latin typeface="Century Gothic" panose="020B0502020202020204" pitchFamily="34" charset="0"/>
              </a:rPr>
              <a:t>outdoor recreation economy </a:t>
            </a:r>
            <a:r>
              <a:rPr lang="en-US" dirty="0">
                <a:latin typeface="Century Gothic" panose="020B0502020202020204" pitchFamily="34" charset="0"/>
              </a:rPr>
              <a:t>is the web of service and product-based businesses associated with outdoor recreation activities.</a:t>
            </a:r>
          </a:p>
          <a:p>
            <a:pPr marL="0" indent="0">
              <a:buNone/>
            </a:pPr>
            <a:r>
              <a:rPr lang="en-US" dirty="0">
                <a:latin typeface="Century Gothic" panose="020B0502020202020204" pitchFamily="34" charset="0"/>
              </a:rPr>
              <a:t>Stakeholders include:</a:t>
            </a:r>
          </a:p>
          <a:p>
            <a:pPr marL="0" indent="0">
              <a:buNone/>
            </a:pPr>
            <a:r>
              <a:rPr lang="en-US" dirty="0">
                <a:latin typeface="Century Gothic" panose="020B0502020202020204" pitchFamily="34" charset="0"/>
              </a:rPr>
              <a:t>	Outfitters &amp; Guide Services</a:t>
            </a:r>
          </a:p>
          <a:p>
            <a:pPr marL="0" indent="0">
              <a:buNone/>
            </a:pPr>
            <a:r>
              <a:rPr lang="en-US" dirty="0">
                <a:latin typeface="Century Gothic" panose="020B0502020202020204" pitchFamily="34" charset="0"/>
              </a:rPr>
              <a:t>	Gear Designers &amp; Manufacturers</a:t>
            </a:r>
          </a:p>
          <a:p>
            <a:pPr marL="0" indent="0">
              <a:buNone/>
            </a:pPr>
            <a:r>
              <a:rPr lang="en-US" dirty="0">
                <a:latin typeface="Century Gothic" panose="020B0502020202020204" pitchFamily="34" charset="0"/>
              </a:rPr>
              <a:t>	Product Retailers &amp; Gear Service Shops</a:t>
            </a:r>
          </a:p>
          <a:p>
            <a:pPr marL="0" indent="0">
              <a:buNone/>
            </a:pPr>
            <a:r>
              <a:rPr lang="en-US" dirty="0">
                <a:latin typeface="Century Gothic" panose="020B0502020202020204" pitchFamily="34" charset="0"/>
              </a:rPr>
              <a:t>	Hospitality &amp; Food Service</a:t>
            </a:r>
          </a:p>
          <a:p>
            <a:pPr marL="0" indent="0">
              <a:buNone/>
            </a:pPr>
            <a:r>
              <a:rPr lang="en-US" dirty="0">
                <a:latin typeface="Century Gothic" panose="020B0502020202020204" pitchFamily="34" charset="0"/>
              </a:rPr>
              <a:t>	Travel-oriented Businesses</a:t>
            </a:r>
          </a:p>
          <a:p>
            <a:pPr marL="0" indent="0">
              <a:buNone/>
            </a:pPr>
            <a:endParaRPr lang="en-US" dirty="0"/>
          </a:p>
        </p:txBody>
      </p:sp>
    </p:spTree>
    <p:extLst>
      <p:ext uri="{BB962C8B-B14F-4D97-AF65-F5344CB8AC3E}">
        <p14:creationId xmlns:p14="http://schemas.microsoft.com/office/powerpoint/2010/main" val="355542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2C2190-65AD-C166-FE1C-DA0E2477A8B3}"/>
              </a:ext>
            </a:extLst>
          </p:cNvPr>
          <p:cNvSpPr>
            <a:spLocks noGrp="1"/>
          </p:cNvSpPr>
          <p:nvPr>
            <p:ph idx="1"/>
          </p:nvPr>
        </p:nvSpPr>
        <p:spPr/>
        <p:txBody>
          <a:bodyPr/>
          <a:lstStyle/>
          <a:p>
            <a:pPr marL="381000" marR="0" algn="l">
              <a:spcAft>
                <a:spcPts val="600"/>
              </a:spcAft>
            </a:pPr>
            <a:endParaRPr lang="en-US" b="0" i="0" dirty="0">
              <a:solidFill>
                <a:srgbClr val="000000"/>
              </a:solidFill>
              <a:effectLst/>
              <a:latin typeface="Segoe UI Web (West European)"/>
            </a:endParaRPr>
          </a:p>
          <a:p>
            <a:pPr marL="381000" marR="0" algn="l">
              <a:spcAft>
                <a:spcPts val="600"/>
              </a:spcAft>
            </a:pPr>
            <a:r>
              <a:rPr lang="en-US" b="1" i="0" dirty="0">
                <a:solidFill>
                  <a:srgbClr val="000000"/>
                </a:solidFill>
                <a:effectLst/>
                <a:latin typeface="Century Gothic" panose="020B0502020202020204" pitchFamily="34" charset="0"/>
              </a:rPr>
              <a:t>$</a:t>
            </a:r>
            <a:r>
              <a:rPr lang="en-US" b="1" i="0" dirty="0">
                <a:effectLst/>
                <a:latin typeface="Century Gothic" panose="020B0502020202020204" pitchFamily="34" charset="0"/>
              </a:rPr>
              <a:t>1</a:t>
            </a:r>
            <a:r>
              <a:rPr lang="en-US" b="1" dirty="0">
                <a:latin typeface="Century Gothic" panose="020B0502020202020204" pitchFamily="34" charset="0"/>
              </a:rPr>
              <a:t>6.1</a:t>
            </a:r>
            <a:r>
              <a:rPr lang="en-US" b="1" i="0" dirty="0">
                <a:effectLst/>
                <a:latin typeface="Century Gothic" panose="020B0502020202020204" pitchFamily="34" charset="0"/>
              </a:rPr>
              <a:t> billion </a:t>
            </a:r>
            <a:r>
              <a:rPr lang="en-US" b="0" i="0" dirty="0">
                <a:effectLst/>
                <a:latin typeface="Century Gothic" panose="020B0502020202020204" pitchFamily="34" charset="0"/>
              </a:rPr>
              <a:t>in total Outdoor Recreation Value Added economic impact (BEA ORSA 2023)</a:t>
            </a:r>
          </a:p>
          <a:p>
            <a:pPr marL="381000" marR="0" algn="l">
              <a:spcAft>
                <a:spcPts val="600"/>
              </a:spcAft>
            </a:pPr>
            <a:r>
              <a:rPr lang="en-US" b="1" i="0" dirty="0">
                <a:effectLst/>
                <a:latin typeface="Century Gothic" panose="020B0502020202020204" pitchFamily="34" charset="0"/>
              </a:rPr>
              <a:t>145,000 direct jobs </a:t>
            </a:r>
            <a:r>
              <a:rPr lang="en-US" b="0" i="0" dirty="0">
                <a:effectLst/>
                <a:latin typeface="Century Gothic" panose="020B0502020202020204" pitchFamily="34" charset="0"/>
              </a:rPr>
              <a:t>statewide across the Outdoor Recreation Satellite Account categories (BEA ORSA 2023)</a:t>
            </a:r>
          </a:p>
          <a:p>
            <a:pPr marL="381000" marR="0" algn="l">
              <a:spcAft>
                <a:spcPts val="600"/>
              </a:spcAft>
            </a:pPr>
            <a:r>
              <a:rPr lang="en-US" b="0" i="0" dirty="0">
                <a:effectLst/>
                <a:latin typeface="Century Gothic" panose="020B0502020202020204" pitchFamily="34" charset="0"/>
              </a:rPr>
              <a:t>Resulting in </a:t>
            </a:r>
            <a:r>
              <a:rPr lang="en-US" b="1" i="0" dirty="0">
                <a:effectLst/>
                <a:latin typeface="Century Gothic" panose="020B0502020202020204" pitchFamily="34" charset="0"/>
              </a:rPr>
              <a:t>$7.7 billion in wages and compensation </a:t>
            </a:r>
            <a:r>
              <a:rPr lang="en-US" b="0" i="0" dirty="0">
                <a:effectLst/>
                <a:latin typeface="Century Gothic" panose="020B0502020202020204" pitchFamily="34" charset="0"/>
              </a:rPr>
              <a:t>for North Carolina workers</a:t>
            </a:r>
          </a:p>
          <a:p>
            <a:endParaRPr lang="en-US" dirty="0"/>
          </a:p>
        </p:txBody>
      </p:sp>
      <p:sp>
        <p:nvSpPr>
          <p:cNvPr id="4" name="Title 1">
            <a:extLst>
              <a:ext uri="{FF2B5EF4-FFF2-40B4-BE49-F238E27FC236}">
                <a16:creationId xmlns:a16="http://schemas.microsoft.com/office/drawing/2014/main" id="{B2F837A2-99CA-2E72-EB79-D0CCAB406138}"/>
              </a:ext>
            </a:extLst>
          </p:cNvPr>
          <p:cNvSpPr>
            <a:spLocks noGrp="1"/>
          </p:cNvSpPr>
          <p:nvPr>
            <p:ph type="title"/>
          </p:nvPr>
        </p:nvSpPr>
        <p:spPr>
          <a:xfrm>
            <a:off x="1553592" y="365125"/>
            <a:ext cx="9800208" cy="1325563"/>
          </a:xfrm>
        </p:spPr>
        <p:txBody>
          <a:bodyPr/>
          <a:lstStyle/>
          <a:p>
            <a:r>
              <a:rPr lang="en-US" dirty="0"/>
              <a:t>North Carolina’s Outdoor Recreation Economy</a:t>
            </a:r>
          </a:p>
        </p:txBody>
      </p:sp>
    </p:spTree>
    <p:extLst>
      <p:ext uri="{BB962C8B-B14F-4D97-AF65-F5344CB8AC3E}">
        <p14:creationId xmlns:p14="http://schemas.microsoft.com/office/powerpoint/2010/main" val="3212741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94549E-0437-E59A-3B25-670D84F1F1B3}"/>
              </a:ext>
            </a:extLst>
          </p:cNvPr>
          <p:cNvSpPr>
            <a:spLocks noGrp="1"/>
          </p:cNvSpPr>
          <p:nvPr>
            <p:ph type="title"/>
          </p:nvPr>
        </p:nvSpPr>
        <p:spPr/>
        <p:txBody>
          <a:bodyPr/>
          <a:lstStyle/>
          <a:p>
            <a:r>
              <a:rPr lang="en-US" dirty="0"/>
              <a:t>Planning Process</a:t>
            </a:r>
          </a:p>
        </p:txBody>
      </p:sp>
      <p:sp>
        <p:nvSpPr>
          <p:cNvPr id="3" name="Text Placeholder 2">
            <a:extLst>
              <a:ext uri="{FF2B5EF4-FFF2-40B4-BE49-F238E27FC236}">
                <a16:creationId xmlns:a16="http://schemas.microsoft.com/office/drawing/2014/main" id="{6EA75672-0CCA-BBF5-110D-24819705D3B8}"/>
              </a:ext>
            </a:extLst>
          </p:cNvPr>
          <p:cNvSpPr>
            <a:spLocks noGrp="1"/>
          </p:cNvSpPr>
          <p:nvPr>
            <p:ph type="body" idx="1"/>
          </p:nvPr>
        </p:nvSpPr>
        <p:spPr/>
        <p:txBody>
          <a:bodyPr/>
          <a:lstStyle/>
          <a:p>
            <a:r>
              <a:rPr lang="en-US" dirty="0"/>
              <a:t>Town of Erwin, NC</a:t>
            </a:r>
          </a:p>
        </p:txBody>
      </p:sp>
    </p:spTree>
    <p:extLst>
      <p:ext uri="{BB962C8B-B14F-4D97-AF65-F5344CB8AC3E}">
        <p14:creationId xmlns:p14="http://schemas.microsoft.com/office/powerpoint/2010/main" val="712314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9001-ABDC-21EF-591D-A893E83294B9}"/>
              </a:ext>
            </a:extLst>
          </p:cNvPr>
          <p:cNvSpPr>
            <a:spLocks noGrp="1"/>
          </p:cNvSpPr>
          <p:nvPr>
            <p:ph type="title"/>
          </p:nvPr>
        </p:nvSpPr>
        <p:spPr/>
        <p:txBody>
          <a:bodyPr/>
          <a:lstStyle/>
          <a:p>
            <a:r>
              <a:rPr lang="en-US" dirty="0"/>
              <a:t>Work Group Meetings</a:t>
            </a:r>
          </a:p>
        </p:txBody>
      </p:sp>
      <p:sp>
        <p:nvSpPr>
          <p:cNvPr id="4" name="TextBox 3">
            <a:extLst>
              <a:ext uri="{FF2B5EF4-FFF2-40B4-BE49-F238E27FC236}">
                <a16:creationId xmlns:a16="http://schemas.microsoft.com/office/drawing/2014/main" id="{EA0940C2-C214-D3F8-ED7A-B312C9478D48}"/>
              </a:ext>
            </a:extLst>
          </p:cNvPr>
          <p:cNvSpPr txBox="1"/>
          <p:nvPr/>
        </p:nvSpPr>
        <p:spPr>
          <a:xfrm>
            <a:off x="1553592" y="1690688"/>
            <a:ext cx="9948443" cy="5262979"/>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2800" b="1" dirty="0">
                <a:effectLst/>
                <a:latin typeface="Century Gothic" panose="020B0502020202020204" pitchFamily="34" charset="0"/>
                <a:ea typeface="Calibri" panose="020F0502020204030204" pitchFamily="34" charset="0"/>
                <a:cs typeface="Times New Roman" panose="02020603050405020304" pitchFamily="18" charset="0"/>
              </a:rPr>
              <a:t>13 </a:t>
            </a:r>
            <a:r>
              <a:rPr lang="en-US" sz="2800" b="1" dirty="0">
                <a:latin typeface="Century Gothic" panose="020B0502020202020204" pitchFamily="34" charset="0"/>
                <a:ea typeface="Calibri" panose="020F0502020204030204" pitchFamily="34" charset="0"/>
                <a:cs typeface="Times New Roman" panose="02020603050405020304" pitchFamily="18" charset="0"/>
              </a:rPr>
              <a:t>individuals </a:t>
            </a:r>
            <a:r>
              <a:rPr lang="en-US" sz="2800" dirty="0">
                <a:latin typeface="Century Gothic" panose="020B0502020202020204" pitchFamily="34" charset="0"/>
                <a:ea typeface="Calibri" panose="020F0502020204030204" pitchFamily="34" charset="0"/>
                <a:cs typeface="Times New Roman" panose="02020603050405020304" pitchFamily="18" charset="0"/>
              </a:rPr>
              <a:t>representing county and town staff, business owners, economic development/tourism professionals, and outdoor enthusiasts</a:t>
            </a:r>
          </a:p>
          <a:p>
            <a:pPr marL="342900" marR="0" lvl="0" indent="-342900">
              <a:spcBef>
                <a:spcPts val="0"/>
              </a:spcBef>
              <a:spcAft>
                <a:spcPts val="0"/>
              </a:spcAft>
              <a:buFont typeface="Symbol" panose="05050102010706020507" pitchFamily="18" charset="2"/>
              <a:buChar char=""/>
            </a:pPr>
            <a:endParaRPr lang="en-US" sz="2800" b="1"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b="1" dirty="0">
                <a:latin typeface="Century Gothic" panose="020B0502020202020204" pitchFamily="34" charset="0"/>
                <a:ea typeface="Calibri" panose="020F0502020204030204" pitchFamily="34" charset="0"/>
                <a:cs typeface="Times New Roman" panose="02020603050405020304" pitchFamily="18" charset="0"/>
              </a:rPr>
              <a:t>7 sessions </a:t>
            </a:r>
            <a:r>
              <a:rPr lang="en-US" sz="2800" dirty="0">
                <a:latin typeface="Century Gothic" panose="020B0502020202020204" pitchFamily="34" charset="0"/>
                <a:ea typeface="Calibri" panose="020F0502020204030204" pitchFamily="34" charset="0"/>
                <a:cs typeface="Times New Roman" panose="02020603050405020304" pitchFamily="18" charset="0"/>
              </a:rPr>
              <a:t>from October 2023 - November 2024</a:t>
            </a:r>
          </a:p>
          <a:p>
            <a:pPr marL="342900" marR="0" lvl="0" indent="-342900">
              <a:spcBef>
                <a:spcPts val="0"/>
              </a:spcBef>
              <a:spcAft>
                <a:spcPts val="0"/>
              </a:spcAft>
              <a:buFont typeface="Symbol" panose="05050102010706020507" pitchFamily="18" charset="2"/>
              <a:buChar char=""/>
            </a:pPr>
            <a:endParaRPr lang="en-US" sz="28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dirty="0">
                <a:latin typeface="Century Gothic" panose="020B0502020202020204" pitchFamily="34" charset="0"/>
                <a:ea typeface="Calibri" panose="020F0502020204030204" pitchFamily="34" charset="0"/>
                <a:cs typeface="Times New Roman" panose="02020603050405020304" pitchFamily="18" charset="0"/>
              </a:rPr>
              <a:t>Shared input and r</a:t>
            </a:r>
            <a:r>
              <a:rPr lang="en-US" sz="2800" dirty="0">
                <a:effectLst/>
                <a:latin typeface="Century Gothic" panose="020B0502020202020204" pitchFamily="34" charset="0"/>
                <a:ea typeface="Calibri" panose="020F0502020204030204" pitchFamily="34" charset="0"/>
                <a:cs typeface="Times New Roman" panose="02020603050405020304" pitchFamily="18" charset="0"/>
              </a:rPr>
              <a:t>eviewed community input data</a:t>
            </a:r>
            <a:r>
              <a:rPr lang="en-US" sz="2800" dirty="0">
                <a:latin typeface="Century Gothic" panose="020B0502020202020204" pitchFamily="34" charset="0"/>
                <a:ea typeface="Calibri" panose="020F0502020204030204" pitchFamily="34" charset="0"/>
                <a:cs typeface="Times New Roman" panose="02020603050405020304" pitchFamily="18" charset="0"/>
              </a:rPr>
              <a:t> to </a:t>
            </a:r>
            <a:r>
              <a:rPr lang="en-US" sz="2800" dirty="0">
                <a:effectLst/>
                <a:latin typeface="Century Gothic" panose="020B0502020202020204" pitchFamily="34" charset="0"/>
                <a:ea typeface="Calibri" panose="020F0502020204030204" pitchFamily="34" charset="0"/>
                <a:cs typeface="Times New Roman" panose="02020603050405020304" pitchFamily="18" charset="0"/>
              </a:rPr>
              <a:t>develop vision and workplan</a:t>
            </a:r>
          </a:p>
          <a:p>
            <a:pPr marL="342900" marR="0" lvl="0" indent="-342900">
              <a:spcBef>
                <a:spcPts val="0"/>
              </a:spcBef>
              <a:spcAft>
                <a:spcPts val="0"/>
              </a:spcAft>
              <a:buFont typeface="Symbol" panose="05050102010706020507" pitchFamily="18" charset="2"/>
              <a:buChar char=""/>
            </a:pPr>
            <a:endParaRPr lang="en-US" sz="28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dirty="0">
                <a:effectLst/>
                <a:latin typeface="Century Gothic" panose="020B0502020202020204" pitchFamily="34" charset="0"/>
                <a:ea typeface="Calibri" panose="020F0502020204030204" pitchFamily="34" charset="0"/>
                <a:cs typeface="Times New Roman" panose="02020603050405020304" pitchFamily="18" charset="0"/>
              </a:rPr>
              <a:t>Upon review of the </a:t>
            </a:r>
            <a:r>
              <a:rPr lang="en-US" sz="2800" dirty="0">
                <a:latin typeface="Century Gothic" panose="020B0502020202020204" pitchFamily="34" charset="0"/>
                <a:ea typeface="Calibri" panose="020F0502020204030204" pitchFamily="34" charset="0"/>
                <a:cs typeface="Times New Roman" panose="02020603050405020304" pitchFamily="18" charset="0"/>
              </a:rPr>
              <a:t>final draft, they voted to</a:t>
            </a:r>
            <a:r>
              <a:rPr lang="en-US" sz="2800" dirty="0">
                <a:effectLst/>
                <a:latin typeface="Century Gothic" panose="020B0502020202020204" pitchFamily="34" charset="0"/>
                <a:ea typeface="Calibri" panose="020F0502020204030204" pitchFamily="34" charset="0"/>
                <a:cs typeface="Times New Roman" panose="02020603050405020304" pitchFamily="18" charset="0"/>
              </a:rPr>
              <a:t> recommend to the Board of Commissioners to adopt. </a:t>
            </a:r>
          </a:p>
          <a:p>
            <a:pPr marL="342900" marR="0" lvl="0" indent="-342900">
              <a:spcBef>
                <a:spcPts val="0"/>
              </a:spcBef>
              <a:spcAft>
                <a:spcPts val="0"/>
              </a:spcAft>
              <a:buFont typeface="Symbol" panose="05050102010706020507" pitchFamily="18" charset="2"/>
              <a:buChar char=""/>
            </a:pPr>
            <a:endParaRPr lang="en-US" sz="2800" dirty="0">
              <a:latin typeface="Montserrat"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6587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9001-ABDC-21EF-591D-A893E83294B9}"/>
              </a:ext>
            </a:extLst>
          </p:cNvPr>
          <p:cNvSpPr>
            <a:spLocks noGrp="1"/>
          </p:cNvSpPr>
          <p:nvPr>
            <p:ph type="title"/>
          </p:nvPr>
        </p:nvSpPr>
        <p:spPr/>
        <p:txBody>
          <a:bodyPr/>
          <a:lstStyle/>
          <a:p>
            <a:r>
              <a:rPr lang="en-US" dirty="0"/>
              <a:t>Work Group Meetings</a:t>
            </a:r>
          </a:p>
        </p:txBody>
      </p:sp>
      <p:sp>
        <p:nvSpPr>
          <p:cNvPr id="4" name="TextBox 3">
            <a:extLst>
              <a:ext uri="{FF2B5EF4-FFF2-40B4-BE49-F238E27FC236}">
                <a16:creationId xmlns:a16="http://schemas.microsoft.com/office/drawing/2014/main" id="{EA0940C2-C214-D3F8-ED7A-B312C9478D48}"/>
              </a:ext>
            </a:extLst>
          </p:cNvPr>
          <p:cNvSpPr txBox="1"/>
          <p:nvPr/>
        </p:nvSpPr>
        <p:spPr>
          <a:xfrm>
            <a:off x="1553592" y="1416368"/>
            <a:ext cx="10407350" cy="63094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effectLst/>
                <a:latin typeface="Century Gothic" panose="020B0502020202020204" pitchFamily="34" charset="0"/>
                <a:ea typeface="Calibri" panose="020F0502020204030204" pitchFamily="34" charset="0"/>
                <a:cs typeface="Times New Roman" panose="02020603050405020304" pitchFamily="18" charset="0"/>
              </a:rPr>
              <a:t>The CORE Work Group members are: </a:t>
            </a:r>
            <a:br>
              <a:rPr lang="en-US" sz="2400" b="1" dirty="0">
                <a:effectLst/>
                <a:latin typeface="Century Gothic" panose="020B0502020202020204" pitchFamily="34" charset="0"/>
                <a:ea typeface="Calibri" panose="020F0502020204030204" pitchFamily="34" charset="0"/>
                <a:cs typeface="Times New Roman" panose="02020603050405020304" pitchFamily="18" charset="0"/>
              </a:rPr>
            </a:br>
            <a:br>
              <a:rPr lang="en-US" sz="2400" b="1" dirty="0">
                <a:effectLst/>
                <a:latin typeface="Century Gothic" panose="020B0502020202020204" pitchFamily="34" charset="0"/>
                <a:ea typeface="Calibri" panose="020F0502020204030204" pitchFamily="34" charset="0"/>
                <a:cs typeface="Times New Roman" panose="02020603050405020304" pitchFamily="18" charset="0"/>
              </a:rPr>
            </a:br>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Randy Baker</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Mayor, Town of Erwin</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Snow Bowden</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Town Manager, Erwin</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Carl Davis</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Director,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Harnett County Recreation</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Dylan Eure</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Planner, Town of Erwin</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Lauren Evans</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Town Clerk, Town of Erwin</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Justin Hembree</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Executive Director, Mid-Carolina Regional Council</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Wesley Johnson</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Erwin Mill Representative/ Tourism Board Member</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Rashawn King</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Program Manager, Triangle Trails Initiative</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Jay Sikes</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Assistant Director, Harnett County Development Services/Planning Svcs</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Angie Stewart</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Economic Developer, Harnett County</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Frank Toth</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President, Erwin Chamber of Commerce</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Don Wilson</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Athletic Director, Town of Erwin</a:t>
            </a: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Grace Watts</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Erwin Planning Board</a:t>
            </a:r>
            <a:endParaRPr lang="en-US" sz="2000" b="1" i="1"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r>
              <a:rPr lang="en-US" sz="2000" b="1" dirty="0">
                <a:effectLst/>
                <a:latin typeface="Century Gothic" panose="020B0502020202020204" pitchFamily="34" charset="0"/>
                <a:ea typeface="Calibri" panose="020F0502020204030204" pitchFamily="34" charset="0"/>
                <a:cs typeface="Times New Roman" panose="02020603050405020304" pitchFamily="18" charset="0"/>
              </a:rPr>
              <a:t>Samantha Wullenwaber</a:t>
            </a:r>
            <a:r>
              <a:rPr lang="en-US" sz="20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2000" i="1" dirty="0">
                <a:effectLst/>
                <a:latin typeface="Century Gothic" panose="020B0502020202020204" pitchFamily="34" charset="0"/>
                <a:ea typeface="Calibri" panose="020F0502020204030204" pitchFamily="34" charset="0"/>
                <a:cs typeface="Times New Roman" panose="02020603050405020304" pitchFamily="18" charset="0"/>
              </a:rPr>
              <a:t>Deputy Executive Director, Mid-Carolina Regional Council</a:t>
            </a:r>
          </a:p>
          <a:p>
            <a:pPr marL="0" marR="0"/>
            <a:r>
              <a:rPr lang="en-US" sz="2000" b="1" dirty="0">
                <a:latin typeface="Century Gothic" panose="020B0502020202020204" pitchFamily="34" charset="0"/>
                <a:ea typeface="Calibri" panose="020F0502020204030204" pitchFamily="34" charset="0"/>
                <a:cs typeface="Times New Roman" panose="02020603050405020304" pitchFamily="18" charset="0"/>
              </a:rPr>
              <a:t>AnnMarie Yow</a:t>
            </a:r>
            <a:r>
              <a:rPr lang="en-US" sz="2000" i="1" dirty="0">
                <a:latin typeface="Century Gothic" panose="020B0502020202020204" pitchFamily="34" charset="0"/>
                <a:ea typeface="Calibri" panose="020F0502020204030204" pitchFamily="34" charset="0"/>
                <a:cs typeface="Times New Roman" panose="02020603050405020304" pitchFamily="18" charset="0"/>
              </a:rPr>
              <a:t>, Mid-Carolina Regional Council</a:t>
            </a:r>
            <a:endParaRPr lang="en-US" sz="2000" i="1"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2800" dirty="0">
              <a:latin typeface="Century Gothic" panose="020B0502020202020204" pitchFamily="34" charset="0"/>
              <a:ea typeface="Calibri" panose="020F0502020204030204" pitchFamily="34" charset="0"/>
              <a:cs typeface="Times New Roman" panose="02020603050405020304" pitchFamily="18" charset="0"/>
            </a:endParaRPr>
          </a:p>
          <a:p>
            <a:pPr marR="0" lvl="0">
              <a:spcBef>
                <a:spcPts val="0"/>
              </a:spcBef>
              <a:spcAft>
                <a:spcPts val="0"/>
              </a:spcAft>
            </a:pPr>
            <a:endParaRPr lang="en-US" sz="2800" dirty="0">
              <a:latin typeface="Montserrat" panose="000005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2342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39001-ABDC-21EF-591D-A893E83294B9}"/>
              </a:ext>
            </a:extLst>
          </p:cNvPr>
          <p:cNvSpPr>
            <a:spLocks noGrp="1"/>
          </p:cNvSpPr>
          <p:nvPr>
            <p:ph type="title"/>
          </p:nvPr>
        </p:nvSpPr>
        <p:spPr/>
        <p:txBody>
          <a:bodyPr/>
          <a:lstStyle/>
          <a:p>
            <a:r>
              <a:rPr lang="en-US" dirty="0"/>
              <a:t>Additional Research</a:t>
            </a:r>
          </a:p>
        </p:txBody>
      </p:sp>
      <p:sp>
        <p:nvSpPr>
          <p:cNvPr id="4" name="TextBox 3">
            <a:extLst>
              <a:ext uri="{FF2B5EF4-FFF2-40B4-BE49-F238E27FC236}">
                <a16:creationId xmlns:a16="http://schemas.microsoft.com/office/drawing/2014/main" id="{EA0940C2-C214-D3F8-ED7A-B312C9478D48}"/>
              </a:ext>
            </a:extLst>
          </p:cNvPr>
          <p:cNvSpPr txBox="1"/>
          <p:nvPr/>
        </p:nvSpPr>
        <p:spPr>
          <a:xfrm>
            <a:off x="1553592" y="1690688"/>
            <a:ext cx="10207878" cy="4832092"/>
          </a:xfrm>
          <a:prstGeom prst="rect">
            <a:avLst/>
          </a:prstGeom>
          <a:noFill/>
        </p:spPr>
        <p:txBody>
          <a:bodyPr wrap="square">
            <a:spAutoFit/>
          </a:bodyPr>
          <a:lstStyle/>
          <a:p>
            <a:pPr marL="342900" marR="0" lvl="0" indent="-342900">
              <a:spcBef>
                <a:spcPts val="0"/>
              </a:spcBef>
              <a:spcAft>
                <a:spcPts val="0"/>
              </a:spcAft>
              <a:buFont typeface="Symbol" panose="05050102010706020507" pitchFamily="18" charset="2"/>
              <a:buChar char=""/>
            </a:pPr>
            <a:r>
              <a:rPr lang="en-US" sz="2800" dirty="0">
                <a:latin typeface="Century Gothic" panose="020B0502020202020204" pitchFamily="34" charset="0"/>
                <a:ea typeface="Calibri" panose="020F0502020204030204" pitchFamily="34" charset="0"/>
                <a:cs typeface="Times New Roman" panose="02020603050405020304" pitchFamily="18" charset="0"/>
              </a:rPr>
              <a:t>The technical team reviewed Erwin’s </a:t>
            </a:r>
            <a:r>
              <a:rPr lang="en-US" sz="2800" b="1" dirty="0">
                <a:latin typeface="Century Gothic" panose="020B0502020202020204" pitchFamily="34" charset="0"/>
                <a:ea typeface="Calibri" panose="020F0502020204030204" pitchFamily="34" charset="0"/>
                <a:cs typeface="Times New Roman" panose="02020603050405020304" pitchFamily="18" charset="0"/>
              </a:rPr>
              <a:t>prior planning documents </a:t>
            </a:r>
            <a:r>
              <a:rPr lang="en-US" sz="2800" dirty="0">
                <a:latin typeface="Century Gothic" panose="020B0502020202020204" pitchFamily="34" charset="0"/>
                <a:ea typeface="Calibri" panose="020F0502020204030204" pitchFamily="34" charset="0"/>
                <a:cs typeface="Times New Roman" panose="02020603050405020304" pitchFamily="18" charset="0"/>
              </a:rPr>
              <a:t>and</a:t>
            </a:r>
            <a:r>
              <a:rPr lang="en-US" sz="2800" b="1" dirty="0">
                <a:latin typeface="Century Gothic" panose="020B0502020202020204" pitchFamily="34" charset="0"/>
                <a:ea typeface="Calibri" panose="020F0502020204030204" pitchFamily="34" charset="0"/>
                <a:cs typeface="Times New Roman" panose="02020603050405020304" pitchFamily="18" charset="0"/>
              </a:rPr>
              <a:t> community economic and demographic data</a:t>
            </a:r>
          </a:p>
          <a:p>
            <a:pPr marL="342900" marR="0" lvl="0" indent="-342900">
              <a:spcBef>
                <a:spcPts val="0"/>
              </a:spcBef>
              <a:spcAft>
                <a:spcPts val="0"/>
              </a:spcAft>
              <a:buFont typeface="Symbol" panose="05050102010706020507" pitchFamily="18" charset="2"/>
              <a:buChar char=""/>
            </a:pPr>
            <a:endParaRPr lang="en-US" sz="28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dirty="0">
                <a:latin typeface="Century Gothic" panose="020B0502020202020204" pitchFamily="34" charset="0"/>
                <a:ea typeface="Calibri" panose="020F0502020204030204" pitchFamily="34" charset="0"/>
                <a:cs typeface="Times New Roman" panose="02020603050405020304" pitchFamily="18" charset="0"/>
              </a:rPr>
              <a:t>Created an </a:t>
            </a:r>
            <a:r>
              <a:rPr lang="en-US" sz="2800" b="1" dirty="0">
                <a:latin typeface="Century Gothic" panose="020B0502020202020204" pitchFamily="34" charset="0"/>
                <a:ea typeface="Calibri" panose="020F0502020204030204" pitchFamily="34" charset="0"/>
                <a:cs typeface="Times New Roman" panose="02020603050405020304" pitchFamily="18" charset="0"/>
              </a:rPr>
              <a:t>outdoor economy asset map </a:t>
            </a:r>
            <a:r>
              <a:rPr lang="en-US" sz="2800" i="1" dirty="0">
                <a:latin typeface="Century Gothic" panose="020B0502020202020204" pitchFamily="34" charset="0"/>
                <a:ea typeface="Calibri" panose="020F0502020204030204" pitchFamily="34" charset="0"/>
                <a:cs typeface="Times New Roman" panose="02020603050405020304" pitchFamily="18" charset="0"/>
              </a:rPr>
              <a:t> </a:t>
            </a:r>
            <a:r>
              <a:rPr lang="en-US" sz="2800" dirty="0">
                <a:latin typeface="Century Gothic" panose="020B050202020202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endParaRPr lang="en-US" sz="28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dirty="0">
                <a:latin typeface="Century Gothic" panose="020B0502020202020204" pitchFamily="34" charset="0"/>
                <a:ea typeface="Calibri" panose="020F0502020204030204" pitchFamily="34" charset="0"/>
                <a:cs typeface="Times New Roman" panose="02020603050405020304" pitchFamily="18" charset="0"/>
              </a:rPr>
              <a:t>NC Main Street staff developed a </a:t>
            </a:r>
            <a:r>
              <a:rPr lang="en-US" sz="2800" b="1" dirty="0">
                <a:latin typeface="Century Gothic" panose="020B0502020202020204" pitchFamily="34" charset="0"/>
                <a:ea typeface="Calibri" panose="020F0502020204030204" pitchFamily="34" charset="0"/>
                <a:cs typeface="Times New Roman" panose="02020603050405020304" pitchFamily="18" charset="0"/>
              </a:rPr>
              <a:t>Retail Marketplace Snapshot </a:t>
            </a:r>
            <a:r>
              <a:rPr lang="en-US" sz="2800" dirty="0">
                <a:latin typeface="Century Gothic" panose="020B0502020202020204" pitchFamily="34" charset="0"/>
                <a:ea typeface="Calibri" panose="020F0502020204030204" pitchFamily="34" charset="0"/>
                <a:cs typeface="Times New Roman" panose="02020603050405020304" pitchFamily="18" charset="0"/>
              </a:rPr>
              <a:t>for Erwin, which is located in the Appendix</a:t>
            </a:r>
          </a:p>
          <a:p>
            <a:pPr marL="342900" marR="0" lvl="0" indent="-342900">
              <a:spcBef>
                <a:spcPts val="0"/>
              </a:spcBef>
              <a:spcAft>
                <a:spcPts val="0"/>
              </a:spcAft>
              <a:buFont typeface="Symbol" panose="05050102010706020507" pitchFamily="18" charset="2"/>
              <a:buChar char=""/>
            </a:pPr>
            <a:endParaRPr lang="en-US" sz="2800" b="1"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800" b="1" dirty="0">
                <a:latin typeface="Century Gothic" panose="020B0502020202020204" pitchFamily="34" charset="0"/>
                <a:ea typeface="Calibri" panose="020F0502020204030204" pitchFamily="34" charset="0"/>
                <a:cs typeface="Times New Roman" panose="02020603050405020304" pitchFamily="18" charset="0"/>
              </a:rPr>
              <a:t>Workgroup Survey</a:t>
            </a:r>
            <a:r>
              <a:rPr lang="en-US" sz="2800" dirty="0">
                <a:latin typeface="Century Gothic" panose="020B0502020202020204" pitchFamily="34" charset="0"/>
                <a:ea typeface="Calibri" panose="020F0502020204030204" pitchFamily="34" charset="0"/>
                <a:cs typeface="Times New Roman" panose="02020603050405020304" pitchFamily="18" charset="0"/>
              </a:rPr>
              <a:t> which helped guide the process and is reflected in the report and Implementation Plan</a:t>
            </a:r>
            <a:endParaRPr lang="en-US" sz="2800" b="1" dirty="0">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788662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042674D9E715409B97947C644B0284" ma:contentTypeVersion="17" ma:contentTypeDescription="Create a new document." ma:contentTypeScope="" ma:versionID="a0f980014eae57e5a4415280ea803a3a">
  <xsd:schema xmlns:xsd="http://www.w3.org/2001/XMLSchema" xmlns:xs="http://www.w3.org/2001/XMLSchema" xmlns:p="http://schemas.microsoft.com/office/2006/metadata/properties" xmlns:ns2="74d61543-0b61-4671-82ca-38c443c70a24" xmlns:ns3="e519310d-fb73-46d5-9f91-9df25b56a055" targetNamespace="http://schemas.microsoft.com/office/2006/metadata/properties" ma:root="true" ma:fieldsID="5ac066e2cf1d85fb6ec4cd151decf3da" ns2:_="" ns3:_="">
    <xsd:import namespace="74d61543-0b61-4671-82ca-38c443c70a24"/>
    <xsd:import namespace="e519310d-fb73-46d5-9f91-9df25b56a05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r59o" minOccurs="0"/>
                <xsd:element ref="ns2:b6wc" minOccurs="0"/>
                <xsd:element ref="ns2:DateTime"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d61543-0b61-4671-82ca-38c443c70a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r59o" ma:index="17" nillable="true" ma:displayName="Other information" ma:internalName="r59o">
      <xsd:simpleType>
        <xsd:restriction base="dms:Text"/>
      </xsd:simpleType>
    </xsd:element>
    <xsd:element name="b6wc" ma:index="18" nillable="true" ma:displayName="Submitted By" ma:internalName="b6wc">
      <xsd:simpleType>
        <xsd:restriction base="dms:Text"/>
      </xsd:simpleType>
    </xsd:element>
    <xsd:element name="DateTime" ma:index="19" nillable="true" ma:displayName="Date Time" ma:format="DateOnly" ma:internalName="DateTime">
      <xsd:simpleType>
        <xsd:restriction base="dms:DateTime"/>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19310d-fb73-46d5-9f91-9df25b56a05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b312beb-7610-4767-a678-d8a0545a7c5c}" ma:internalName="TaxCatchAll" ma:showField="CatchAllData" ma:web="e519310d-fb73-46d5-9f91-9df25b56a0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26D4EC-DCCE-4A20-89D6-DF95B29A7F48}">
  <ds:schemaRefs>
    <ds:schemaRef ds:uri="74d61543-0b61-4671-82ca-38c443c70a24"/>
    <ds:schemaRef ds:uri="e519310d-fb73-46d5-9f91-9df25b56a0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5C5E0F7-87A6-428A-B1EA-9618309CB32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13488</TotalTime>
  <Words>2058</Words>
  <Application>Microsoft Office PowerPoint</Application>
  <PresentationFormat>Widescreen</PresentationFormat>
  <Paragraphs>265</Paragraphs>
  <Slides>27</Slides>
  <Notes>27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42" baseType="lpstr">
      <vt:lpstr>Aptos</vt:lpstr>
      <vt:lpstr>Arial</vt:lpstr>
      <vt:lpstr>Brandon Grotesque Black</vt:lpstr>
      <vt:lpstr>Calibri</vt:lpstr>
      <vt:lpstr>Century Gothic</vt:lpstr>
      <vt:lpstr>Georgia</vt:lpstr>
      <vt:lpstr>Montserrat</vt:lpstr>
      <vt:lpstr>Segoe UI Web (West European)</vt:lpstr>
      <vt:lpstr>Skolar Latin</vt:lpstr>
      <vt:lpstr>Skolar Latin Medium</vt:lpstr>
      <vt:lpstr>Symbol</vt:lpstr>
      <vt:lpstr>Times New Roman</vt:lpstr>
      <vt:lpstr>Trajan Pro</vt:lpstr>
      <vt:lpstr>1_Office Theme</vt:lpstr>
      <vt:lpstr>Presentation</vt:lpstr>
      <vt:lpstr>erwin Creating Outdoor Recreation Economies (CORE) 2025-2030</vt:lpstr>
      <vt:lpstr>CREATING OUTDOOR RECREATION ECONOMIES</vt:lpstr>
      <vt:lpstr>Definition of Outdoor Recreation</vt:lpstr>
      <vt:lpstr>Outdoor Recreation Economies - Defined</vt:lpstr>
      <vt:lpstr>North Carolina’s Outdoor Recreation Economy</vt:lpstr>
      <vt:lpstr>Planning Process</vt:lpstr>
      <vt:lpstr>Work Group Meetings</vt:lpstr>
      <vt:lpstr>Work Group Meetings</vt:lpstr>
      <vt:lpstr>Additional Research</vt:lpstr>
      <vt:lpstr>ASSET MAPPING</vt:lpstr>
      <vt:lpstr>PowerPoint Presentation</vt:lpstr>
      <vt:lpstr>OUTDOOR RECREATION ECONOMIC POSITIONING STATEMENT</vt:lpstr>
      <vt:lpstr>Economic Positioning Statement</vt:lpstr>
      <vt:lpstr>CORE STRATEGIC PLAN  (5-YEAR)</vt:lpstr>
      <vt:lpstr>PowerPoint Presentation</vt:lpstr>
      <vt:lpstr>STRATEGIES &amp; GOALS</vt:lpstr>
      <vt:lpstr>Strategy 1:  Getting Back to the Simple Life</vt:lpstr>
      <vt:lpstr>Strategy 1: Getting Back to the Simple Life</vt:lpstr>
      <vt:lpstr>Strategy 2: Activating the Cape Fear &amp; Black Rivers</vt:lpstr>
      <vt:lpstr>Strategy 2: Activating the Cape Fear &amp; Black Rivers</vt:lpstr>
      <vt:lpstr>Strategy 3: Accessing Trails for Health, Wealth &amp; Fun</vt:lpstr>
      <vt:lpstr>Strategy 3: Accessing Trails for Health, Wealth &amp; Fun</vt:lpstr>
      <vt:lpstr>Strategy 4: Active Downtown</vt:lpstr>
      <vt:lpstr>CORE - UNC System Partners  Strategic Plan Implementation Services</vt:lpstr>
      <vt:lpstr>PowerPoint Presentation</vt:lpstr>
      <vt:lpstr>Next Steps  </vt:lpstr>
      <vt:lpstr>Bruce Naegelen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McRae, David H</dc:creator>
  <cp:lastModifiedBy>Naegelen, Bruce</cp:lastModifiedBy>
  <cp:revision>19</cp:revision>
  <dcterms:created xsi:type="dcterms:W3CDTF">2023-01-31T13:38:19Z</dcterms:created>
  <dcterms:modified xsi:type="dcterms:W3CDTF">2025-01-27T02:19:07Z</dcterms:modified>
</cp:coreProperties>
</file>