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1" r:id="rId1"/>
  </p:sldMasterIdLst>
  <p:notesMasterIdLst>
    <p:notesMasterId r:id="rId21"/>
  </p:notesMasterIdLst>
  <p:sldIdLst>
    <p:sldId id="257" r:id="rId2"/>
    <p:sldId id="355" r:id="rId3"/>
    <p:sldId id="258" r:id="rId4"/>
    <p:sldId id="261" r:id="rId5"/>
    <p:sldId id="306" r:id="rId6"/>
    <p:sldId id="308" r:id="rId7"/>
    <p:sldId id="277" r:id="rId8"/>
    <p:sldId id="314" r:id="rId9"/>
    <p:sldId id="295" r:id="rId10"/>
    <p:sldId id="317" r:id="rId11"/>
    <p:sldId id="301" r:id="rId12"/>
    <p:sldId id="316" r:id="rId13"/>
    <p:sldId id="356" r:id="rId14"/>
    <p:sldId id="280" r:id="rId15"/>
    <p:sldId id="315" r:id="rId16"/>
    <p:sldId id="288" r:id="rId17"/>
    <p:sldId id="269" r:id="rId18"/>
    <p:sldId id="318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9"/>
    <p:restoredTop sz="95775"/>
  </p:normalViewPr>
  <p:slideViewPr>
    <p:cSldViewPr snapToGrid="0" snapToObjects="1">
      <p:cViewPr>
        <p:scale>
          <a:sx n="102" d="100"/>
          <a:sy n="102" d="100"/>
        </p:scale>
        <p:origin x="138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6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B4683-5AE2-114E-9ACC-8D70F4B829E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4E0D0-ACC6-9E4F-891C-AE183FDCFB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Development</a:t>
          </a:r>
        </a:p>
      </dgm:t>
    </dgm:pt>
    <dgm:pt modelId="{3FEB69B2-45F5-B542-A7D8-128BE3071575}" type="parTrans" cxnId="{D7FC1E49-5F54-5142-9444-6B12DF39501A}">
      <dgm:prSet/>
      <dgm:spPr/>
      <dgm:t>
        <a:bodyPr/>
        <a:lstStyle/>
        <a:p>
          <a:endParaRPr lang="en-US"/>
        </a:p>
      </dgm:t>
    </dgm:pt>
    <dgm:pt modelId="{A14DEAF3-8CCF-F340-A0C2-DA3C7460F499}" type="sibTrans" cxnId="{D7FC1E49-5F54-5142-9444-6B12DF3950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9C6D72-7641-8A48-97DE-1DDDDDC281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Construction</a:t>
          </a:r>
        </a:p>
      </dgm:t>
    </dgm:pt>
    <dgm:pt modelId="{125AE34C-338F-EC4E-8212-3087B6039701}" type="parTrans" cxnId="{EF6D5FB8-C35E-7B44-A41F-5DA8444E7520}">
      <dgm:prSet/>
      <dgm:spPr/>
      <dgm:t>
        <a:bodyPr/>
        <a:lstStyle/>
        <a:p>
          <a:endParaRPr lang="en-US"/>
        </a:p>
      </dgm:t>
    </dgm:pt>
    <dgm:pt modelId="{C770939F-1511-FA43-A2C9-179251341433}" type="sibTrans" cxnId="{EF6D5FB8-C35E-7B44-A41F-5DA8444E75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3FD739-6B5B-2647-866F-1B1D6AD61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Management </a:t>
          </a:r>
        </a:p>
      </dgm:t>
    </dgm:pt>
    <dgm:pt modelId="{FE61977E-0951-2348-96BF-A28BBCCF763F}" type="parTrans" cxnId="{751DC426-F245-424C-A74D-4CAF94C7583B}">
      <dgm:prSet/>
      <dgm:spPr/>
      <dgm:t>
        <a:bodyPr/>
        <a:lstStyle/>
        <a:p>
          <a:endParaRPr lang="en-US"/>
        </a:p>
      </dgm:t>
    </dgm:pt>
    <dgm:pt modelId="{271B261D-2A87-D344-B25E-42B7443D03A6}" type="sibTrans" cxnId="{751DC426-F245-424C-A74D-4CAF94C7583B}">
      <dgm:prSet/>
      <dgm:spPr/>
      <dgm:t>
        <a:bodyPr/>
        <a:lstStyle/>
        <a:p>
          <a:endParaRPr lang="en-US"/>
        </a:p>
      </dgm:t>
    </dgm:pt>
    <dgm:pt modelId="{F981A9D2-0F34-4CB1-8920-8B22E9343FE8}" type="pres">
      <dgm:prSet presAssocID="{A33B4683-5AE2-114E-9ACC-8D70F4B829ED}" presName="root" presStyleCnt="0">
        <dgm:presLayoutVars>
          <dgm:dir/>
          <dgm:resizeHandles val="exact"/>
        </dgm:presLayoutVars>
      </dgm:prSet>
      <dgm:spPr/>
    </dgm:pt>
    <dgm:pt modelId="{76AC4449-F920-484F-B252-CE694C1238DA}" type="pres">
      <dgm:prSet presAssocID="{A33B4683-5AE2-114E-9ACC-8D70F4B829ED}" presName="container" presStyleCnt="0">
        <dgm:presLayoutVars>
          <dgm:dir/>
          <dgm:resizeHandles val="exact"/>
        </dgm:presLayoutVars>
      </dgm:prSet>
      <dgm:spPr/>
    </dgm:pt>
    <dgm:pt modelId="{088C7FC0-55D2-4A8B-B809-770E5BABF857}" type="pres">
      <dgm:prSet presAssocID="{74E4E0D0-ACC6-9E4F-891C-AE183FDCFB17}" presName="compNode" presStyleCnt="0"/>
      <dgm:spPr/>
    </dgm:pt>
    <dgm:pt modelId="{936FCE07-8F23-4639-9434-FF73C7774DB2}" type="pres">
      <dgm:prSet presAssocID="{74E4E0D0-ACC6-9E4F-891C-AE183FDCFB17}" presName="iconBgRect" presStyleLbl="bgShp" presStyleIdx="0" presStyleCnt="3"/>
      <dgm:spPr/>
    </dgm:pt>
    <dgm:pt modelId="{9F78B502-696E-4E67-8F74-2D84A64301CD}" type="pres">
      <dgm:prSet presAssocID="{74E4E0D0-ACC6-9E4F-891C-AE183FDCFB1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55FA1EE1-C07E-40C9-9ABB-5FF35C1D5988}" type="pres">
      <dgm:prSet presAssocID="{74E4E0D0-ACC6-9E4F-891C-AE183FDCFB17}" presName="spaceRect" presStyleCnt="0"/>
      <dgm:spPr/>
    </dgm:pt>
    <dgm:pt modelId="{36E23236-D5DF-45F4-98FA-B81BEB87BC97}" type="pres">
      <dgm:prSet presAssocID="{74E4E0D0-ACC6-9E4F-891C-AE183FDCFB17}" presName="textRect" presStyleLbl="revTx" presStyleIdx="0" presStyleCnt="3">
        <dgm:presLayoutVars>
          <dgm:chMax val="1"/>
          <dgm:chPref val="1"/>
        </dgm:presLayoutVars>
      </dgm:prSet>
      <dgm:spPr/>
    </dgm:pt>
    <dgm:pt modelId="{01DF3881-55D4-4684-A627-231E522CCD66}" type="pres">
      <dgm:prSet presAssocID="{A14DEAF3-8CCF-F340-A0C2-DA3C7460F499}" presName="sibTrans" presStyleLbl="sibTrans2D1" presStyleIdx="0" presStyleCnt="0"/>
      <dgm:spPr/>
    </dgm:pt>
    <dgm:pt modelId="{E9683998-42E2-4935-BED5-F2F69170CA48}" type="pres">
      <dgm:prSet presAssocID="{509C6D72-7641-8A48-97DE-1DDDDDC28125}" presName="compNode" presStyleCnt="0"/>
      <dgm:spPr/>
    </dgm:pt>
    <dgm:pt modelId="{76F7D14C-57F1-4BBA-8134-0DADBAF32029}" type="pres">
      <dgm:prSet presAssocID="{509C6D72-7641-8A48-97DE-1DDDDDC28125}" presName="iconBgRect" presStyleLbl="bgShp" presStyleIdx="1" presStyleCnt="3"/>
      <dgm:spPr/>
    </dgm:pt>
    <dgm:pt modelId="{40F32D3B-B589-4700-A63C-176807227EB3}" type="pres">
      <dgm:prSet presAssocID="{509C6D72-7641-8A48-97DE-1DDDDDC28125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 with solid fill"/>
        </a:ext>
      </dgm:extLst>
    </dgm:pt>
    <dgm:pt modelId="{DE855AAF-7EF3-4FC6-B719-38579D2E452C}" type="pres">
      <dgm:prSet presAssocID="{509C6D72-7641-8A48-97DE-1DDDDDC28125}" presName="spaceRect" presStyleCnt="0"/>
      <dgm:spPr/>
    </dgm:pt>
    <dgm:pt modelId="{DC00986E-A9C0-490C-8A8C-F096F2A30EB6}" type="pres">
      <dgm:prSet presAssocID="{509C6D72-7641-8A48-97DE-1DDDDDC28125}" presName="textRect" presStyleLbl="revTx" presStyleIdx="1" presStyleCnt="3">
        <dgm:presLayoutVars>
          <dgm:chMax val="1"/>
          <dgm:chPref val="1"/>
        </dgm:presLayoutVars>
      </dgm:prSet>
      <dgm:spPr/>
    </dgm:pt>
    <dgm:pt modelId="{707CC156-2C04-4ACA-BF5B-74B03B985845}" type="pres">
      <dgm:prSet presAssocID="{C770939F-1511-FA43-A2C9-179251341433}" presName="sibTrans" presStyleLbl="sibTrans2D1" presStyleIdx="0" presStyleCnt="0"/>
      <dgm:spPr/>
    </dgm:pt>
    <dgm:pt modelId="{C0950E59-962F-4D67-93CB-8EB7DEC42AA5}" type="pres">
      <dgm:prSet presAssocID="{703FD739-6B5B-2647-866F-1B1D6AD61D87}" presName="compNode" presStyleCnt="0"/>
      <dgm:spPr/>
    </dgm:pt>
    <dgm:pt modelId="{D1FD07D5-B28E-4966-A3EE-13905AA4B9F7}" type="pres">
      <dgm:prSet presAssocID="{703FD739-6B5B-2647-866F-1B1D6AD61D87}" presName="iconBgRect" presStyleLbl="bgShp" presStyleIdx="2" presStyleCnt="3"/>
      <dgm:spPr/>
    </dgm:pt>
    <dgm:pt modelId="{66C463DB-2EE5-4DFC-8435-CF3419592E94}" type="pres">
      <dgm:prSet presAssocID="{703FD739-6B5B-2647-866F-1B1D6AD61D8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ovation (House With Sparkles) with solid fill"/>
        </a:ext>
      </dgm:extLst>
    </dgm:pt>
    <dgm:pt modelId="{8AD4D3E6-310D-44E8-AF0B-5CB8C58BAA91}" type="pres">
      <dgm:prSet presAssocID="{703FD739-6B5B-2647-866F-1B1D6AD61D87}" presName="spaceRect" presStyleCnt="0"/>
      <dgm:spPr/>
    </dgm:pt>
    <dgm:pt modelId="{36B80EAF-C6EE-4622-A9F7-013971B5D78C}" type="pres">
      <dgm:prSet presAssocID="{703FD739-6B5B-2647-866F-1B1D6AD61D8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51DC426-F245-424C-A74D-4CAF94C7583B}" srcId="{A33B4683-5AE2-114E-9ACC-8D70F4B829ED}" destId="{703FD739-6B5B-2647-866F-1B1D6AD61D87}" srcOrd="2" destOrd="0" parTransId="{FE61977E-0951-2348-96BF-A28BBCCF763F}" sibTransId="{271B261D-2A87-D344-B25E-42B7443D03A6}"/>
    <dgm:cxn modelId="{D7FC1E49-5F54-5142-9444-6B12DF39501A}" srcId="{A33B4683-5AE2-114E-9ACC-8D70F4B829ED}" destId="{74E4E0D0-ACC6-9E4F-891C-AE183FDCFB17}" srcOrd="0" destOrd="0" parTransId="{3FEB69B2-45F5-B542-A7D8-128BE3071575}" sibTransId="{A14DEAF3-8CCF-F340-A0C2-DA3C7460F499}"/>
    <dgm:cxn modelId="{F27CF74A-54EA-294D-95A9-F23FB9CBDF61}" type="presOf" srcId="{509C6D72-7641-8A48-97DE-1DDDDDC28125}" destId="{DC00986E-A9C0-490C-8A8C-F096F2A30EB6}" srcOrd="0" destOrd="0" presId="urn:microsoft.com/office/officeart/2018/2/layout/IconCircleList"/>
    <dgm:cxn modelId="{EF644C4F-5742-7C45-80CF-DCA24E458306}" type="presOf" srcId="{A33B4683-5AE2-114E-9ACC-8D70F4B829ED}" destId="{F981A9D2-0F34-4CB1-8920-8B22E9343FE8}" srcOrd="0" destOrd="0" presId="urn:microsoft.com/office/officeart/2018/2/layout/IconCircleList"/>
    <dgm:cxn modelId="{B6459750-F7D6-3448-AF02-71F03085D62D}" type="presOf" srcId="{C770939F-1511-FA43-A2C9-179251341433}" destId="{707CC156-2C04-4ACA-BF5B-74B03B985845}" srcOrd="0" destOrd="0" presId="urn:microsoft.com/office/officeart/2018/2/layout/IconCircleList"/>
    <dgm:cxn modelId="{EF6D5FB8-C35E-7B44-A41F-5DA8444E7520}" srcId="{A33B4683-5AE2-114E-9ACC-8D70F4B829ED}" destId="{509C6D72-7641-8A48-97DE-1DDDDDC28125}" srcOrd="1" destOrd="0" parTransId="{125AE34C-338F-EC4E-8212-3087B6039701}" sibTransId="{C770939F-1511-FA43-A2C9-179251341433}"/>
    <dgm:cxn modelId="{8F6D9CCB-3A64-3241-A115-4807B489EB4D}" type="presOf" srcId="{A14DEAF3-8CCF-F340-A0C2-DA3C7460F499}" destId="{01DF3881-55D4-4684-A627-231E522CCD66}" srcOrd="0" destOrd="0" presId="urn:microsoft.com/office/officeart/2018/2/layout/IconCircleList"/>
    <dgm:cxn modelId="{8BCF1DE1-D4E3-594F-B801-524EC31EE301}" type="presOf" srcId="{703FD739-6B5B-2647-866F-1B1D6AD61D87}" destId="{36B80EAF-C6EE-4622-A9F7-013971B5D78C}" srcOrd="0" destOrd="0" presId="urn:microsoft.com/office/officeart/2018/2/layout/IconCircleList"/>
    <dgm:cxn modelId="{72936AF5-685E-474C-9545-91748259FF7B}" type="presOf" srcId="{74E4E0D0-ACC6-9E4F-891C-AE183FDCFB17}" destId="{36E23236-D5DF-45F4-98FA-B81BEB87BC97}" srcOrd="0" destOrd="0" presId="urn:microsoft.com/office/officeart/2018/2/layout/IconCircleList"/>
    <dgm:cxn modelId="{70F490C2-7792-9E49-BDCD-2B446F91DB5A}" type="presParOf" srcId="{F981A9D2-0F34-4CB1-8920-8B22E9343FE8}" destId="{76AC4449-F920-484F-B252-CE694C1238DA}" srcOrd="0" destOrd="0" presId="urn:microsoft.com/office/officeart/2018/2/layout/IconCircleList"/>
    <dgm:cxn modelId="{8CA210B2-0F74-2845-96F5-97462CD11A02}" type="presParOf" srcId="{76AC4449-F920-484F-B252-CE694C1238DA}" destId="{088C7FC0-55D2-4A8B-B809-770E5BABF857}" srcOrd="0" destOrd="0" presId="urn:microsoft.com/office/officeart/2018/2/layout/IconCircleList"/>
    <dgm:cxn modelId="{B3340491-39D4-AB44-9FE2-27463A82F0C0}" type="presParOf" srcId="{088C7FC0-55D2-4A8B-B809-770E5BABF857}" destId="{936FCE07-8F23-4639-9434-FF73C7774DB2}" srcOrd="0" destOrd="0" presId="urn:microsoft.com/office/officeart/2018/2/layout/IconCircleList"/>
    <dgm:cxn modelId="{08AC9369-A160-DC48-A454-30991DD54B72}" type="presParOf" srcId="{088C7FC0-55D2-4A8B-B809-770E5BABF857}" destId="{9F78B502-696E-4E67-8F74-2D84A64301CD}" srcOrd="1" destOrd="0" presId="urn:microsoft.com/office/officeart/2018/2/layout/IconCircleList"/>
    <dgm:cxn modelId="{76A61346-853A-2149-A6CE-7BC2BFB5DFA2}" type="presParOf" srcId="{088C7FC0-55D2-4A8B-B809-770E5BABF857}" destId="{55FA1EE1-C07E-40C9-9ABB-5FF35C1D5988}" srcOrd="2" destOrd="0" presId="urn:microsoft.com/office/officeart/2018/2/layout/IconCircleList"/>
    <dgm:cxn modelId="{4181AA17-EBC7-274F-8332-DF328855D9BC}" type="presParOf" srcId="{088C7FC0-55D2-4A8B-B809-770E5BABF857}" destId="{36E23236-D5DF-45F4-98FA-B81BEB87BC97}" srcOrd="3" destOrd="0" presId="urn:microsoft.com/office/officeart/2018/2/layout/IconCircleList"/>
    <dgm:cxn modelId="{80538C20-FC71-084D-86E9-2E0712636ED5}" type="presParOf" srcId="{76AC4449-F920-484F-B252-CE694C1238DA}" destId="{01DF3881-55D4-4684-A627-231E522CCD66}" srcOrd="1" destOrd="0" presId="urn:microsoft.com/office/officeart/2018/2/layout/IconCircleList"/>
    <dgm:cxn modelId="{4415584E-F7B0-DA4B-A210-17B7C17792D5}" type="presParOf" srcId="{76AC4449-F920-484F-B252-CE694C1238DA}" destId="{E9683998-42E2-4935-BED5-F2F69170CA48}" srcOrd="2" destOrd="0" presId="urn:microsoft.com/office/officeart/2018/2/layout/IconCircleList"/>
    <dgm:cxn modelId="{3487CFAD-6991-004A-83DD-68EFD206BE5E}" type="presParOf" srcId="{E9683998-42E2-4935-BED5-F2F69170CA48}" destId="{76F7D14C-57F1-4BBA-8134-0DADBAF32029}" srcOrd="0" destOrd="0" presId="urn:microsoft.com/office/officeart/2018/2/layout/IconCircleList"/>
    <dgm:cxn modelId="{6879F02A-0F10-6A4F-B256-666903970A9D}" type="presParOf" srcId="{E9683998-42E2-4935-BED5-F2F69170CA48}" destId="{40F32D3B-B589-4700-A63C-176807227EB3}" srcOrd="1" destOrd="0" presId="urn:microsoft.com/office/officeart/2018/2/layout/IconCircleList"/>
    <dgm:cxn modelId="{57C71B2B-3EFA-5E47-8804-EBEAB7E19BC9}" type="presParOf" srcId="{E9683998-42E2-4935-BED5-F2F69170CA48}" destId="{DE855AAF-7EF3-4FC6-B719-38579D2E452C}" srcOrd="2" destOrd="0" presId="urn:microsoft.com/office/officeart/2018/2/layout/IconCircleList"/>
    <dgm:cxn modelId="{7F340CE0-7246-8B41-B96D-7DE4AD5D25D9}" type="presParOf" srcId="{E9683998-42E2-4935-BED5-F2F69170CA48}" destId="{DC00986E-A9C0-490C-8A8C-F096F2A30EB6}" srcOrd="3" destOrd="0" presId="urn:microsoft.com/office/officeart/2018/2/layout/IconCircleList"/>
    <dgm:cxn modelId="{A2D3CD3A-D9AC-8C4B-A69B-500B6D8F6B1C}" type="presParOf" srcId="{76AC4449-F920-484F-B252-CE694C1238DA}" destId="{707CC156-2C04-4ACA-BF5B-74B03B985845}" srcOrd="3" destOrd="0" presId="urn:microsoft.com/office/officeart/2018/2/layout/IconCircleList"/>
    <dgm:cxn modelId="{1B08B863-38A2-314D-9B90-21651FBFA301}" type="presParOf" srcId="{76AC4449-F920-484F-B252-CE694C1238DA}" destId="{C0950E59-962F-4D67-93CB-8EB7DEC42AA5}" srcOrd="4" destOrd="0" presId="urn:microsoft.com/office/officeart/2018/2/layout/IconCircleList"/>
    <dgm:cxn modelId="{B2E15B19-6C98-C749-B185-1E11CD88A7CD}" type="presParOf" srcId="{C0950E59-962F-4D67-93CB-8EB7DEC42AA5}" destId="{D1FD07D5-B28E-4966-A3EE-13905AA4B9F7}" srcOrd="0" destOrd="0" presId="urn:microsoft.com/office/officeart/2018/2/layout/IconCircleList"/>
    <dgm:cxn modelId="{7948AFAF-FC63-CF48-BEF2-97F6E210C86A}" type="presParOf" srcId="{C0950E59-962F-4D67-93CB-8EB7DEC42AA5}" destId="{66C463DB-2EE5-4DFC-8435-CF3419592E94}" srcOrd="1" destOrd="0" presId="urn:microsoft.com/office/officeart/2018/2/layout/IconCircleList"/>
    <dgm:cxn modelId="{97DAABF9-4CB0-014F-9BA2-D12AD49E3A17}" type="presParOf" srcId="{C0950E59-962F-4D67-93CB-8EB7DEC42AA5}" destId="{8AD4D3E6-310D-44E8-AF0B-5CB8C58BAA91}" srcOrd="2" destOrd="0" presId="urn:microsoft.com/office/officeart/2018/2/layout/IconCircleList"/>
    <dgm:cxn modelId="{0F53B763-9EC4-F64B-9DB8-7D77B0243084}" type="presParOf" srcId="{C0950E59-962F-4D67-93CB-8EB7DEC42AA5}" destId="{36B80EAF-C6EE-4622-A9F7-013971B5D78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FCE07-8F23-4639-9434-FF73C7774DB2}">
      <dsp:nvSpPr>
        <dsp:cNvPr id="0" name=""/>
        <dsp:cNvSpPr/>
      </dsp:nvSpPr>
      <dsp:spPr>
        <a:xfrm>
          <a:off x="1875326" y="510984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8B502-696E-4E67-8F74-2D84A64301CD}">
      <dsp:nvSpPr>
        <dsp:cNvPr id="0" name=""/>
        <dsp:cNvSpPr/>
      </dsp:nvSpPr>
      <dsp:spPr>
        <a:xfrm>
          <a:off x="2002334" y="637992"/>
          <a:ext cx="350784" cy="3507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23236-D5DF-45F4-98FA-B81BEB87BC97}">
      <dsp:nvSpPr>
        <dsp:cNvPr id="0" name=""/>
        <dsp:cNvSpPr/>
      </dsp:nvSpPr>
      <dsp:spPr>
        <a:xfrm>
          <a:off x="2609726" y="510984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Development</a:t>
          </a:r>
        </a:p>
      </dsp:txBody>
      <dsp:txXfrm>
        <a:off x="2609726" y="510984"/>
        <a:ext cx="1425599" cy="604800"/>
      </dsp:txXfrm>
    </dsp:sp>
    <dsp:sp modelId="{76F7D14C-57F1-4BBA-8134-0DADBAF32029}">
      <dsp:nvSpPr>
        <dsp:cNvPr id="0" name=""/>
        <dsp:cNvSpPr/>
      </dsp:nvSpPr>
      <dsp:spPr>
        <a:xfrm>
          <a:off x="4283726" y="510984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32D3B-B589-4700-A63C-176807227EB3}">
      <dsp:nvSpPr>
        <dsp:cNvPr id="0" name=""/>
        <dsp:cNvSpPr/>
      </dsp:nvSpPr>
      <dsp:spPr>
        <a:xfrm>
          <a:off x="4410734" y="637992"/>
          <a:ext cx="350784" cy="35078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0986E-A9C0-490C-8A8C-F096F2A30EB6}">
      <dsp:nvSpPr>
        <dsp:cNvPr id="0" name=""/>
        <dsp:cNvSpPr/>
      </dsp:nvSpPr>
      <dsp:spPr>
        <a:xfrm>
          <a:off x="5018126" y="510984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Construction</a:t>
          </a:r>
        </a:p>
      </dsp:txBody>
      <dsp:txXfrm>
        <a:off x="5018126" y="510984"/>
        <a:ext cx="1425599" cy="604800"/>
      </dsp:txXfrm>
    </dsp:sp>
    <dsp:sp modelId="{D1FD07D5-B28E-4966-A3EE-13905AA4B9F7}">
      <dsp:nvSpPr>
        <dsp:cNvPr id="0" name=""/>
        <dsp:cNvSpPr/>
      </dsp:nvSpPr>
      <dsp:spPr>
        <a:xfrm>
          <a:off x="6692126" y="510984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463DB-2EE5-4DFC-8435-CF3419592E94}">
      <dsp:nvSpPr>
        <dsp:cNvPr id="0" name=""/>
        <dsp:cNvSpPr/>
      </dsp:nvSpPr>
      <dsp:spPr>
        <a:xfrm>
          <a:off x="6819134" y="637992"/>
          <a:ext cx="350784" cy="35078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80EAF-C6EE-4622-A9F7-013971B5D78C}">
      <dsp:nvSpPr>
        <dsp:cNvPr id="0" name=""/>
        <dsp:cNvSpPr/>
      </dsp:nvSpPr>
      <dsp:spPr>
        <a:xfrm>
          <a:off x="7426526" y="510984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Management </a:t>
          </a:r>
        </a:p>
      </dsp:txBody>
      <dsp:txXfrm>
        <a:off x="7426526" y="510984"/>
        <a:ext cx="1425599" cy="6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02AD2-A469-5342-99D3-86051E5BCE34}" type="datetimeFigureOut">
              <a:rPr lang="en-US" smtClean="0"/>
              <a:t>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AC1A7-95A7-3444-A3F4-54D12ED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2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C1A7-95A7-3444-A3F4-54D12ED3C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C1A7-95A7-3444-A3F4-54D12ED3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C1A7-95A7-3444-A3F4-54D12ED3C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3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C1A7-95A7-3444-A3F4-54D12ED3C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7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C1A7-95A7-3444-A3F4-54D12ED3CE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2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C1A7-95A7-3444-A3F4-54D12ED3CE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AC1A7-95A7-3444-A3F4-54D12ED3CE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DEF-A82A-7347-A726-2ACD41463B1B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8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0447-93BC-8B4C-836B-29A748B71750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57BB-3001-6E46-BCA4-5A0FA746ECC1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62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E646-CD7E-3842-8057-6776D1623C16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A4DC-EA27-2B4D-A2F1-A45C8DBD5C7E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99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73D8-29CD-5842-BBE9-3AA8A46AB7A2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0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9F8F-4798-B34F-AE03-D99FABB311C7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EBF0-2174-FE44-9FC0-0E31B628EDE1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22AF-78E9-1643-8C1E-AA965CEED792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5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3101-5EE3-D24F-BBB6-F9901D741877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6DF1-75FE-2C49-9E3F-FBE2CBF7FB40}" type="datetime1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9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D26-0790-2148-9FF2-6E84DDD13FEF}" type="datetime1">
              <a:rPr lang="en-US" smtClean="0"/>
              <a:t>2/6/25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42F-A1EF-2B4A-9DE5-1380F1BA3ED5}" type="datetime1">
              <a:rPr lang="en-US" smtClean="0"/>
              <a:t>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9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3D5-4B5F-9840-A42F-9F8B499BC05D}" type="datetime1">
              <a:rPr lang="en-US" smtClean="0"/>
              <a:t>2/6/25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8585-0674-0441-BDAD-63424A67AE6D}" type="datetime1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E9A5-7D68-C04E-879D-EF762093AC47}" type="datetime1">
              <a:rPr lang="en-US" smtClean="0"/>
              <a:t>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3ECF-2FC7-0946-8D08-43676726B38D}" type="datetime1">
              <a:rPr lang="en-US" smtClean="0"/>
              <a:t>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E18288-41E0-9E4D-B8C1-7A2F1AAA6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21" descr="A picture containing text, sky, outdoor, street&#10;&#10;Description automatically generated">
            <a:extLst>
              <a:ext uri="{FF2B5EF4-FFF2-40B4-BE49-F238E27FC236}">
                <a16:creationId xmlns:a16="http://schemas.microsoft.com/office/drawing/2014/main" id="{DE20F2E5-0E09-804C-A40E-E04485967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" r="11470" b="1157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8781B-DB98-A541-9B3A-ED36B937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0" y="2240219"/>
            <a:ext cx="5173916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 dirty="0"/>
              <a:t>Maynard Crossing Apartments</a:t>
            </a:r>
            <a:br>
              <a:rPr lang="en-US" sz="2600" dirty="0"/>
            </a:br>
            <a:r>
              <a:rPr lang="en-US" sz="2600" dirty="0"/>
              <a:t>Maynard Lake Drive</a:t>
            </a:r>
            <a:br>
              <a:rPr lang="en-US" sz="2600" dirty="0"/>
            </a:br>
            <a:r>
              <a:rPr lang="en-US" sz="2600" dirty="0"/>
              <a:t>Erwin Board of Commissioners</a:t>
            </a:r>
            <a:br>
              <a:rPr lang="en-US" sz="2600" dirty="0"/>
            </a:br>
            <a:r>
              <a:rPr lang="en-US" sz="2600" dirty="0"/>
              <a:t> 2/6/25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D3DCA-BDC4-434D-9837-5C83C46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532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EB31-BB18-EB4D-825C-897D6BC5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4" y="223520"/>
            <a:ext cx="598470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Lighting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97A73-AB54-5E43-8A48-D4CFFB57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7" name="Picture 6" descr="A blueprint of a building&#10;&#10;Description automatically generated">
            <a:extLst>
              <a:ext uri="{FF2B5EF4-FFF2-40B4-BE49-F238E27FC236}">
                <a16:creationId xmlns:a16="http://schemas.microsoft.com/office/drawing/2014/main" id="{3812E201-F702-3546-AA1E-0AD073E2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224" y="0"/>
            <a:ext cx="703475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7C8A-5865-C044-9627-3FB0B44F7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1" y="2272553"/>
            <a:ext cx="5344160" cy="3191544"/>
          </a:xfrm>
        </p:spPr>
        <p:txBody>
          <a:bodyPr vert="horz" lIns="91440" tIns="45720" rIns="91440" bIns="45720" numCol="1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Plan shows visual impact showing how light is retained on site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Mounting height – 25 ft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Boundary shows 0.5 footcandles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6922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0F610-F237-464A-808D-A7886DFA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drawing of a house&#10;&#10;Description automatically generated">
            <a:extLst>
              <a:ext uri="{FF2B5EF4-FFF2-40B4-BE49-F238E27FC236}">
                <a16:creationId xmlns:a16="http://schemas.microsoft.com/office/drawing/2014/main" id="{935DF772-F9C9-594E-BDF7-E652875A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480034"/>
            <a:ext cx="11090308" cy="2721319"/>
          </a:xfrm>
          <a:prstGeom prst="rect">
            <a:avLst/>
          </a:prstGeom>
        </p:spPr>
      </p:pic>
      <p:pic>
        <p:nvPicPr>
          <p:cNvPr id="7" name="Picture 6" descr="A drawing of a house&#10;&#10;Description automatically generated">
            <a:extLst>
              <a:ext uri="{FF2B5EF4-FFF2-40B4-BE49-F238E27FC236}">
                <a16:creationId xmlns:a16="http://schemas.microsoft.com/office/drawing/2014/main" id="{B2388AA8-460C-1844-8E80-30E1FA0C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89" y="3392121"/>
            <a:ext cx="9441449" cy="29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9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0F610-F237-464A-808D-A7886DFA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A blueprint of a house&#10;&#10;Description automatically generated">
            <a:extLst>
              <a:ext uri="{FF2B5EF4-FFF2-40B4-BE49-F238E27FC236}">
                <a16:creationId xmlns:a16="http://schemas.microsoft.com/office/drawing/2014/main" id="{4DDF1C8C-F58C-5145-BA99-9ED82EA6A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593" y="577516"/>
            <a:ext cx="9211390" cy="3163101"/>
          </a:xfrm>
          <a:prstGeom prst="rect">
            <a:avLst/>
          </a:prstGeom>
        </p:spPr>
      </p:pic>
      <p:pic>
        <p:nvPicPr>
          <p:cNvPr id="6" name="Picture 5" descr="A house with many windows&#10;&#10;Description automatically generated">
            <a:extLst>
              <a:ext uri="{FF2B5EF4-FFF2-40B4-BE49-F238E27FC236}">
                <a16:creationId xmlns:a16="http://schemas.microsoft.com/office/drawing/2014/main" id="{09D381BB-F462-C145-8DA6-383843C1F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892" y="3763478"/>
            <a:ext cx="8526255" cy="25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0F610-F237-464A-808D-A7886DFA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438" y="6420107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A blueprint of a house&#10;&#10;Description automatically generated">
            <a:extLst>
              <a:ext uri="{FF2B5EF4-FFF2-40B4-BE49-F238E27FC236}">
                <a16:creationId xmlns:a16="http://schemas.microsoft.com/office/drawing/2014/main" id="{32F84B1B-F0DA-EC45-8BB7-957AD625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21" y="1405719"/>
            <a:ext cx="10913656" cy="403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3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659C5D-5CA0-6649-9BCE-BDCA7886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45" y="5636624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Building Design</a:t>
            </a:r>
          </a:p>
        </p:txBody>
      </p:sp>
      <p:pic>
        <p:nvPicPr>
          <p:cNvPr id="6" name="Picture 5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782C278E-BE53-A54D-A96A-28E02F53D5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387" y="417443"/>
            <a:ext cx="3872195" cy="2584689"/>
          </a:xfrm>
          <a:prstGeom prst="rect">
            <a:avLst/>
          </a:prstGeom>
        </p:spPr>
      </p:pic>
      <p:pic>
        <p:nvPicPr>
          <p:cNvPr id="10" name="Picture 9" descr="A large brick building with a parking lot in front of it&#10;&#10;Description automatically generated with low confidence">
            <a:extLst>
              <a:ext uri="{FF2B5EF4-FFF2-40B4-BE49-F238E27FC236}">
                <a16:creationId xmlns:a16="http://schemas.microsoft.com/office/drawing/2014/main" id="{4B7BEEF6-EBB0-8949-8E20-05D14E45E3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063" y="397614"/>
            <a:ext cx="3901901" cy="2604518"/>
          </a:xfrm>
          <a:prstGeom prst="rect">
            <a:avLst/>
          </a:prstGeom>
        </p:spPr>
      </p:pic>
      <p:pic>
        <p:nvPicPr>
          <p:cNvPr id="8" name="Picture 7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43C38AE1-4617-4F42-9612-BF02792E1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5"/>
          <a:stretch/>
        </p:blipFill>
        <p:spPr>
          <a:xfrm>
            <a:off x="2349663" y="3146176"/>
            <a:ext cx="5075603" cy="25087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537E6-AD63-F146-8940-C4198DA2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1ABE2C-47EB-084F-A60D-7C6B6A7D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Erwin Land Use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EA99-80FD-2D43-94CB-FC61D52AE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733" y="2072813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endParaRPr lang="en-US" dirty="0"/>
          </a:p>
          <a:p>
            <a:r>
              <a:rPr lang="en-US" dirty="0"/>
              <a:t>LUP designates property as Commercial/Mixed Use</a:t>
            </a:r>
          </a:p>
          <a:p>
            <a:r>
              <a:rPr lang="en-US" dirty="0"/>
              <a:t>Land Use and Housing Goal 4.1 “Encourage a mix of higher-density housing types to locate in Commercial/Mixed Use areas or near US-421”</a:t>
            </a:r>
          </a:p>
        </p:txBody>
      </p:sp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0B9837E1-A971-7949-B7A0-D84B9E8E3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6"/>
          <a:stretch/>
        </p:blipFill>
        <p:spPr>
          <a:xfrm>
            <a:off x="3536471" y="1558990"/>
            <a:ext cx="8652353" cy="52990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A293A-D87F-6042-A0FF-52FFE883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BE2C-47EB-084F-A60D-7C6B6A7D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Housing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EA99-80FD-2D43-94CB-FC61D52AE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Harnett County – 5,400 renters are cost burdened – spending more than 30% of household income on housing</a:t>
            </a:r>
          </a:p>
          <a:p>
            <a:r>
              <a:rPr lang="en-US" dirty="0"/>
              <a:t>2,500 renters spend more than 50% of household income on housing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A293A-D87F-6042-A0FF-52FFE883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8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5577-F4D1-F34B-8D02-7FE8A35C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1289-D8D8-F044-BA7F-AF429A6E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Traffic Impact</a:t>
            </a:r>
          </a:p>
          <a:p>
            <a:r>
              <a:rPr lang="en-US" dirty="0"/>
              <a:t>DOT has reviewed for entrance plan and sees no issues with the concept as planned</a:t>
            </a:r>
          </a:p>
          <a:p>
            <a:r>
              <a:rPr lang="en-US" dirty="0"/>
              <a:t>Driveway permit will be applied for during civil engineering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64C0-2D58-1840-976F-374D35ED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17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D74272-9BAE-354B-A9D8-FE405B7B2722}"/>
              </a:ext>
            </a:extLst>
          </p:cNvPr>
          <p:cNvGrpSpPr/>
          <p:nvPr/>
        </p:nvGrpSpPr>
        <p:grpSpPr>
          <a:xfrm>
            <a:off x="930474" y="4065005"/>
            <a:ext cx="8001858" cy="1496428"/>
            <a:chOff x="930474" y="4544934"/>
            <a:chExt cx="8001858" cy="1496428"/>
          </a:xfrm>
        </p:grpSpPr>
        <p:pic>
          <p:nvPicPr>
            <p:cNvPr id="6" name="Picture 5" descr="Table&#10;&#10;Description automatically generated">
              <a:extLst>
                <a:ext uri="{FF2B5EF4-FFF2-40B4-BE49-F238E27FC236}">
                  <a16:creationId xmlns:a16="http://schemas.microsoft.com/office/drawing/2014/main" id="{60147A40-AAD2-4048-938F-F921895A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474" y="4544934"/>
              <a:ext cx="8001858" cy="14964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99A0D3-3F26-A449-B95D-78BD658A0B5D}"/>
                </a:ext>
              </a:extLst>
            </p:cNvPr>
            <p:cNvSpPr txBox="1"/>
            <p:nvPr/>
          </p:nvSpPr>
          <p:spPr>
            <a:xfrm>
              <a:off x="4591251" y="5561433"/>
              <a:ext cx="6256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245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58CD70-8221-674F-928B-98A0693216E2}"/>
                </a:ext>
              </a:extLst>
            </p:cNvPr>
            <p:cNvSpPr txBox="1"/>
            <p:nvPr/>
          </p:nvSpPr>
          <p:spPr>
            <a:xfrm>
              <a:off x="3455470" y="5561433"/>
              <a:ext cx="8758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64 units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EF5F8D-74F2-1B47-9B70-AADDF84E6973}"/>
                </a:ext>
              </a:extLst>
            </p:cNvPr>
            <p:cNvSpPr txBox="1"/>
            <p:nvPr/>
          </p:nvSpPr>
          <p:spPr>
            <a:xfrm>
              <a:off x="5342022" y="5561433"/>
              <a:ext cx="6256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245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6E76C-118B-7241-BEFE-C52F8B8ADDC1}"/>
                </a:ext>
              </a:extLst>
            </p:cNvPr>
            <p:cNvSpPr txBox="1"/>
            <p:nvPr/>
          </p:nvSpPr>
          <p:spPr>
            <a:xfrm>
              <a:off x="6025415" y="5561433"/>
              <a:ext cx="6256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419C4E-1F4B-7947-8F19-5C11ADF8020B}"/>
                </a:ext>
              </a:extLst>
            </p:cNvPr>
            <p:cNvSpPr txBox="1"/>
            <p:nvPr/>
          </p:nvSpPr>
          <p:spPr>
            <a:xfrm>
              <a:off x="6728060" y="5561433"/>
              <a:ext cx="6256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37F455-B2BF-1E48-9AB8-1DF2BBDD170C}"/>
                </a:ext>
              </a:extLst>
            </p:cNvPr>
            <p:cNvSpPr txBox="1"/>
            <p:nvPr/>
          </p:nvSpPr>
          <p:spPr>
            <a:xfrm>
              <a:off x="7440330" y="5561433"/>
              <a:ext cx="62564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88B867-8764-004F-BC5D-99995C6DA93B}"/>
              </a:ext>
            </a:extLst>
          </p:cNvPr>
          <p:cNvSpPr txBox="1"/>
          <p:nvPr/>
        </p:nvSpPr>
        <p:spPr>
          <a:xfrm>
            <a:off x="8210351" y="5561433"/>
            <a:ext cx="6256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298476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3A6C-71E0-264C-B9FD-1CAA304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Use Permit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8B628-5461-4E43-82C3-AA77C25F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08923" cy="3880773"/>
          </a:xfrm>
        </p:spPr>
        <p:txBody>
          <a:bodyPr/>
          <a:lstStyle/>
          <a:p>
            <a:r>
              <a:rPr lang="en-US" dirty="0"/>
              <a:t>Multifamily Housing in this density is listed as a special use for this zoning district</a:t>
            </a:r>
          </a:p>
          <a:p>
            <a:r>
              <a:rPr lang="en-US" dirty="0"/>
              <a:t>Use is essential/desirable: New high-quality housing is needed in Harnett County</a:t>
            </a:r>
          </a:p>
          <a:p>
            <a:r>
              <a:rPr lang="en-US" dirty="0"/>
              <a:t>Use will not impair surrounding districts: Appropriate buffers are included, and care was taken to not impose on surrounding land uses </a:t>
            </a:r>
          </a:p>
          <a:p>
            <a:r>
              <a:rPr lang="en-US" dirty="0"/>
              <a:t>Use is in conformity with the land development plan: This site is located in an area marked as appropriate for high density development in close proximity to 421</a:t>
            </a:r>
          </a:p>
          <a:p>
            <a:r>
              <a:rPr lang="en-US" dirty="0"/>
              <a:t>Adequate utilities, road access, drainage, sanitation etc. are being provided: All are sufficient for a development of this scale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4C9E5-1476-6F47-A5CE-2A88A9AB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8288-41E0-9E4D-B8C1-7A2F1AAA6E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0DEB9-5104-BA46-B85B-77744B4C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176584"/>
            <a:ext cx="8288032" cy="14734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1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  <a:br>
              <a:rPr lang="en-US" sz="1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Bobby Funk</a:t>
            </a:r>
            <a:b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bobby@millsconstructionco.com</a:t>
            </a:r>
            <a:b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828-551-6511</a:t>
            </a:r>
            <a:endParaRPr lang="en-US" sz="16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6705-B074-8C4A-A9E4-44224FBF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83270BC-3487-7944-85B2-1DDF2488B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672" y="2134777"/>
            <a:ext cx="1656625" cy="16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8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94BF-208D-8443-A8A0-5A5573DC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65013"/>
            <a:ext cx="4149436" cy="2262445"/>
          </a:xfrm>
        </p:spPr>
        <p:txBody>
          <a:bodyPr/>
          <a:lstStyle/>
          <a:p>
            <a:r>
              <a:rPr lang="en-US" dirty="0"/>
              <a:t>Experience – </a:t>
            </a:r>
            <a:r>
              <a:rPr lang="en-US" sz="3200" dirty="0"/>
              <a:t>Over 50 Years of Quality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CDEB-A445-7144-BD33-E83AC1581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4012031"/>
            <a:ext cx="8880229" cy="1626769"/>
          </a:xfrm>
        </p:spPr>
        <p:txBody>
          <a:bodyPr>
            <a:normAutofit/>
          </a:bodyPr>
          <a:lstStyle/>
          <a:p>
            <a:r>
              <a:rPr lang="en-US" dirty="0"/>
              <a:t>The Mills Family has been developing housing since 1968. </a:t>
            </a:r>
            <a:br>
              <a:rPr lang="en-US" dirty="0"/>
            </a:br>
            <a:r>
              <a:rPr lang="en-US" dirty="0"/>
              <a:t>Fred G Mills and Fred G Mills Jr., have been responsible for the creation of thousands of single and multi-family residences in the Southeast.</a:t>
            </a:r>
          </a:p>
          <a:p>
            <a:r>
              <a:rPr lang="en-US" dirty="0"/>
              <a:t>Over 3,500 units complete in NC across over 50 properties over the past 30 years</a:t>
            </a:r>
          </a:p>
          <a:p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3F45920-6B7E-4041-BC7E-8FCDDAED6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775707"/>
              </p:ext>
            </p:extLst>
          </p:nvPr>
        </p:nvGraphicFramePr>
        <p:xfrm>
          <a:off x="-696244" y="5096604"/>
          <a:ext cx="10727453" cy="162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8D85FEC8-4B4D-AD4F-B387-83C0E9523A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67483" y="531586"/>
            <a:ext cx="7398918" cy="3095181"/>
          </a:xfrm>
          <a:prstGeom prst="round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EAA1D9C-A381-DF4F-848C-7ED6C45F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201" y="2653118"/>
            <a:ext cx="3533985" cy="8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60977C-7693-2B4F-BF6C-909396F4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7854E-811D-5645-8B13-B4442A11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552B0-8139-0744-A1A5-5ACC646B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Seeking to modify the existing Special Use Permit to comply with new development plan and building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Meets all Standards of the Zoning Ordinance and addresses all factors to consider when approving an SUP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Development has taken care to integrate seamlessly in the existing neighborhood with no negative impacts to surrounding neighbors, traffic or utilities capacity</a:t>
            </a:r>
          </a:p>
        </p:txBody>
      </p:sp>
    </p:spTree>
    <p:extLst>
      <p:ext uri="{BB962C8B-B14F-4D97-AF65-F5344CB8AC3E}">
        <p14:creationId xmlns:p14="http://schemas.microsoft.com/office/powerpoint/2010/main" val="236196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E2352E-0A63-B648-A8CD-75CC2FC7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Special Use Permit</a:t>
            </a:r>
            <a:br>
              <a:rPr lang="en-US" dirty="0"/>
            </a:br>
            <a:r>
              <a:rPr lang="en-US" dirty="0"/>
              <a:t>Standards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30989-6BA0-8247-8357-10188026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2E39F-618F-2146-A9D3-369F3142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Compatibility with surrounding land use</a:t>
            </a:r>
          </a:p>
          <a:p>
            <a:r>
              <a:rPr lang="en-US" dirty="0"/>
              <a:t>Adequate facilities &amp; infrastructure</a:t>
            </a:r>
          </a:p>
          <a:p>
            <a:r>
              <a:rPr lang="en-US" dirty="0"/>
              <a:t>Consistency with Land Development Plan</a:t>
            </a:r>
          </a:p>
          <a:p>
            <a:r>
              <a:rPr lang="en-US" dirty="0"/>
              <a:t>Use is desirable to the public welfare</a:t>
            </a:r>
          </a:p>
          <a:p>
            <a:r>
              <a:rPr lang="en-US" dirty="0"/>
              <a:t>Use will not impair the integrity of the surrounding districts </a:t>
            </a:r>
          </a:p>
          <a:p>
            <a:r>
              <a:rPr lang="en-US" dirty="0"/>
              <a:t>Adequate measures have been taken to provide ingress and egress to minimize traffic congestion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9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2352-0E22-B746-A7BC-BE00F559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Site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F556-2353-1648-A8F2-C7267A0C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4.75 Acres</a:t>
            </a:r>
          </a:p>
          <a:p>
            <a:r>
              <a:rPr lang="en-US" dirty="0"/>
              <a:t>Current Zoning – Business District</a:t>
            </a:r>
          </a:p>
          <a:p>
            <a:r>
              <a:rPr lang="en-US" dirty="0"/>
              <a:t>Undeveloped</a:t>
            </a:r>
          </a:p>
          <a:p>
            <a:r>
              <a:rPr lang="en-US" dirty="0"/>
              <a:t>Access along Fairview Dr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7F84-C240-C74E-AF17-B4EF1012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 descr="A map of a city&#10;&#10;Description automatically generated">
            <a:extLst>
              <a:ext uri="{FF2B5EF4-FFF2-40B4-BE49-F238E27FC236}">
                <a16:creationId xmlns:a16="http://schemas.microsoft.com/office/drawing/2014/main" id="{A368DA4F-6EF8-CE47-830D-816A0F9BD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1450897"/>
            <a:ext cx="8381734" cy="466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2352-0E22-B746-A7BC-BE00F559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Zoning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F556-2353-1648-A8F2-C7267A0C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US" sz="1500" dirty="0"/>
              <a:t>Current Zoning – R6 &amp; B2 – the proposed development area is in the R-6 portion</a:t>
            </a:r>
          </a:p>
          <a:p>
            <a:r>
              <a:rPr lang="en-US" sz="1500" dirty="0"/>
              <a:t>Multifamily is a Special Use in R6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7F84-C240-C74E-AF17-B4EF10121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E18288-41E0-9E4D-B8C1-7A2F1AAA6E0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Picture 6" descr="A map of a neighborhood&#10;&#10;Description automatically generated">
            <a:extLst>
              <a:ext uri="{FF2B5EF4-FFF2-40B4-BE49-F238E27FC236}">
                <a16:creationId xmlns:a16="http://schemas.microsoft.com/office/drawing/2014/main" id="{50CC936C-4476-0347-AFBB-EC5021C52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538869"/>
            <a:ext cx="5470409" cy="35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5053-71BD-E248-A5A3-366C5F6A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Site Overview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E08554F-7701-C145-88D3-4BD74A6A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 sz="1200">
                <a:solidFill>
                  <a:prstClr val="white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4" name="Picture 3" descr="A road with trees and a blue sky&#10;&#10;Description automatically generated">
            <a:extLst>
              <a:ext uri="{FF2B5EF4-FFF2-40B4-BE49-F238E27FC236}">
                <a16:creationId xmlns:a16="http://schemas.microsoft.com/office/drawing/2014/main" id="{232304D5-6F11-8141-80B2-43224863C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46753" cy="4385065"/>
          </a:xfrm>
          <a:prstGeom prst="rect">
            <a:avLst/>
          </a:prstGeom>
        </p:spPr>
      </p:pic>
      <p:pic>
        <p:nvPicPr>
          <p:cNvPr id="6" name="Picture 5" descr="A road with trees on the side&#10;&#10;Description automatically generated">
            <a:extLst>
              <a:ext uri="{FF2B5EF4-FFF2-40B4-BE49-F238E27FC236}">
                <a16:creationId xmlns:a16="http://schemas.microsoft.com/office/drawing/2014/main" id="{D0A9C4BC-0FED-9845-9101-BFD8255C0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246" y="0"/>
            <a:ext cx="5846753" cy="4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EB31-BB18-EB4D-825C-897D6BC5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4" y="223520"/>
            <a:ext cx="598470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Development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7C8A-5865-C044-9627-3FB0B44F7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1" y="1260908"/>
            <a:ext cx="4439384" cy="5447899"/>
          </a:xfrm>
        </p:spPr>
        <p:txBody>
          <a:bodyPr vert="horz" lIns="91440" tIns="45720" rIns="91440" bIns="45720" numCol="1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64-unit apartment development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Two 2-story residential buildings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Two 3-story residential buildings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10 – 1 Bedroom Units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38 – 2-Bedroom Units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16 - 3- Bedroom Units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Community Spaces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Computer Lab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Outdoor Picnic Area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Internal  ADA compliant Sidewalks Room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Meeting Room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Playground &amp; Tot Lot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Gazebo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97A73-AB54-5E43-8A48-D4CFFB57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 descr="A blueprint of a building&#10;&#10;Description automatically generated">
            <a:extLst>
              <a:ext uri="{FF2B5EF4-FFF2-40B4-BE49-F238E27FC236}">
                <a16:creationId xmlns:a16="http://schemas.microsoft.com/office/drawing/2014/main" id="{BE2D79B1-8877-EC47-A8AD-5C881253A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029" y="0"/>
            <a:ext cx="6437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2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EB31-BB18-EB4D-825C-897D6BC5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4" y="223520"/>
            <a:ext cx="598470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Development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97A73-AB54-5E43-8A48-D4CFFB57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9E18288-41E0-9E4D-B8C1-7A2F1AAA6E0F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Picture 5" descr="A blueprint of a building&#10;&#10;Description automatically generated">
            <a:extLst>
              <a:ext uri="{FF2B5EF4-FFF2-40B4-BE49-F238E27FC236}">
                <a16:creationId xmlns:a16="http://schemas.microsoft.com/office/drawing/2014/main" id="{BE2D79B1-8877-EC47-A8AD-5C881253A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4029" y="0"/>
            <a:ext cx="643797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7C8A-5865-C044-9627-3FB0B44F7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1" y="1092424"/>
            <a:ext cx="5344160" cy="5119533"/>
          </a:xfrm>
        </p:spPr>
        <p:txBody>
          <a:bodyPr vert="horz" lIns="91440" tIns="45720" rIns="91440" bIns="45720" numCol="1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20 Foot planted Type B buffer along sides and rear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Type C buffer along front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Additional building setbacks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Buildings have no open breezeways for quiet rear yards &amp; minimal party walls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2-story buildings near neighboring single family development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Vegetation preservation along the back of the property abutting single family to the north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Shade trees throughout parking area &amp; additional plantings throughout the property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Architectural features include gabled roofs, brick and vinyl siding, façade articulation through, and exterior storage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Variance Requests: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Reduced parking ratio to 1.5 spaces per unit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Additional 8” of building height on two buildings to achieve roof angles for architectural design and Energy Star efficiency 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623891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668</Words>
  <Application>Microsoft Macintosh PowerPoint</Application>
  <PresentationFormat>Widescreen</PresentationFormat>
  <Paragraphs>112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Maynard Crossing Apartments Maynard Lake Drive Erwin Board of Commissioners  2/6/25</vt:lpstr>
      <vt:lpstr>Experience – Over 50 Years of Quality Development</vt:lpstr>
      <vt:lpstr>Overview</vt:lpstr>
      <vt:lpstr>Special Use Permit Standards</vt:lpstr>
      <vt:lpstr>Site Overview</vt:lpstr>
      <vt:lpstr>Zoning Overview</vt:lpstr>
      <vt:lpstr>Site Overview</vt:lpstr>
      <vt:lpstr>Development Plan</vt:lpstr>
      <vt:lpstr>Development Plan</vt:lpstr>
      <vt:lpstr>Lighting Plan</vt:lpstr>
      <vt:lpstr>PowerPoint Presentation</vt:lpstr>
      <vt:lpstr>PowerPoint Presentation</vt:lpstr>
      <vt:lpstr>PowerPoint Presentation</vt:lpstr>
      <vt:lpstr>Building Design</vt:lpstr>
      <vt:lpstr>Erwin Land Use Plan</vt:lpstr>
      <vt:lpstr>Housing Need</vt:lpstr>
      <vt:lpstr>Traffic Impact</vt:lpstr>
      <vt:lpstr>Special Use Permit Standards</vt:lpstr>
      <vt:lpstr>Thank you  Bobby Funk bobby@millsconstructionco.com 828-551-6511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Hazelwood Bluff Locust Drive Waynesville Planning Board | 4/19/21</dc:title>
  <dc:creator>Bobby Funk</dc:creator>
  <cp:lastModifiedBy>Bobby Funk</cp:lastModifiedBy>
  <cp:revision>16</cp:revision>
  <cp:lastPrinted>2025-02-06T20:48:36Z</cp:lastPrinted>
  <dcterms:created xsi:type="dcterms:W3CDTF">2021-04-27T00:53:02Z</dcterms:created>
  <dcterms:modified xsi:type="dcterms:W3CDTF">2025-02-06T23:31:22Z</dcterms:modified>
</cp:coreProperties>
</file>