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706" r:id="rId4"/>
    <p:sldId id="708" r:id="rId5"/>
    <p:sldId id="711" r:id="rId6"/>
    <p:sldId id="543" r:id="rId7"/>
    <p:sldId id="700" r:id="rId8"/>
    <p:sldId id="257" r:id="rId9"/>
    <p:sldId id="258" r:id="rId10"/>
    <p:sldId id="712" r:id="rId11"/>
    <p:sldId id="7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648"/>
  </p:normalViewPr>
  <p:slideViewPr>
    <p:cSldViewPr snapToGrid="0">
      <p:cViewPr varScale="1">
        <p:scale>
          <a:sx n="105" d="100"/>
          <a:sy n="105" d="100"/>
        </p:scale>
        <p:origin x="2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312C9-E753-D946-948E-44C635D48673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3024-2B97-D24E-BE95-C2485C669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3024-2B97-D24E-BE95-C2485C669E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1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8EC03-BA79-684A-B622-E32C06144B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3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8EC03-BA79-684A-B622-E32C06144B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8EC03-BA79-684A-B622-E32C06144B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077C-EC63-6862-B8FB-D5FCED260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DC421-42AE-7173-AFEB-F4DA759F8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840B2-D689-0448-DE09-9A49DCCF0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09B-0F93-FF47-B40E-B30E4172A148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6CE7A-29D8-18D9-7D90-3DFA317B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FBDFB-A130-A3A8-7B67-74A2ED1C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08E9-562F-6D48-90E7-6F4C34BAA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4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715E-1F45-D69F-91CB-60887B20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821D3-407D-35BF-CEF9-DC624198C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A169-CB22-4759-9DA8-7AE6E384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09B-0F93-FF47-B40E-B30E4172A148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5D718-C679-FA88-A78F-577A130AA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DD09A-C7E6-12C1-D361-C8188C40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08E9-562F-6D48-90E7-6F4C34BAA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8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729EEF-520B-CB97-95E3-46CC39C240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B2C09-EA83-AC91-5310-9DB31470F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022D6-6F5A-2A8F-EE9F-EF998D66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09B-0F93-FF47-B40E-B30E4172A148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C62BE-3618-9FED-A976-0DEEEC56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C318F-27CE-22E3-D608-564BD1AA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08E9-562F-6D48-90E7-6F4C34BAA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A105-F8BC-46DE-CF3B-804996DC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526C3-9540-C693-5E3F-A8FEE74A8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6065A-0A28-38F3-0AD7-2ECA42EE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09B-0F93-FF47-B40E-B30E4172A148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5D65A-3275-5AE1-1749-5EEDFBA6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7669B-A4F2-B0B4-E7BD-1FBA2D05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08E9-562F-6D48-90E7-6F4C34BAA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8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52C6-4BD1-92B8-CF1F-85DB5C92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8F648-7EA5-C7A5-A960-EBEA3DDBF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1035E-D94A-F9CA-399D-14637123D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09B-0F93-FF47-B40E-B30E4172A148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AD480-B9AD-8407-F068-37AF957B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53A6-D17D-BF2E-BDDA-C2E275E8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08E9-562F-6D48-90E7-6F4C34BAA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1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AF05-7CBD-34CE-7651-5618BF07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2E691-04EC-965F-23E1-0153CA1F6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997E4-D462-AB1F-565D-F4028D822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B4A69-1243-36B5-8035-A3E9BA202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09B-0F93-FF47-B40E-B30E4172A148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18687-7DD8-0F5D-BC60-F00F89F33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F28D7-444A-BF17-F371-6C0F5EC1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08E9-562F-6D48-90E7-6F4C34BAA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8058B-EFF2-B73C-1726-5CD40F53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F5C76-9910-D9C3-60A9-A4C0CD583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715B6-9EB8-8E58-868D-AA08A5E9F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6F760-3A01-7DB6-245F-1C063CAC4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29AEF-AADB-D8E6-7277-1053795C9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F1DB0-EE4B-52B7-55DB-13016A73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09B-0F93-FF47-B40E-B30E4172A148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CCC85-DA08-37C2-976F-73B46C7F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08DB1E-F71E-C305-0C2B-60EA95D8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08E9-562F-6D48-90E7-6F4C34BAA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0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43D66-C0DE-1772-12C3-C77E21C2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14B58-D66C-1D5B-E51E-986660D4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09B-0F93-FF47-B40E-B30E4172A148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1438C-0A6E-07DD-D797-DE938F9B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A67FE-C5C3-D196-4539-DCF83CEE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08E9-562F-6D48-90E7-6F4C34BAA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9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7620D2-E6FB-AD43-92DA-658F9D11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09B-0F93-FF47-B40E-B30E4172A148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7F4D3-871A-3C5C-2010-66B7AFE9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12E7F-7ADB-0CEF-08AF-472AA231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08E9-562F-6D48-90E7-6F4C34BAA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5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3C938-E629-F9DC-7EC5-352BC200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1A1D5-DF93-C5E7-F11A-E00D290F6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D205B-D6B6-82C6-418D-2A42B5ABC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955F8-05EB-FF45-ED85-0D2CEF1F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09B-0F93-FF47-B40E-B30E4172A148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62F2F-5D0F-0824-2C6B-E4681745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0E508-9FAE-3823-ECE3-00A6AA35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08E9-562F-6D48-90E7-6F4C34BAA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F769-1AEB-C963-805B-78D3B50C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A72C7C-2506-4244-2378-7FC629BDA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EF114-D41C-B844-5DAF-B6DA5262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24A96-A39B-8B48-63CD-0B99AD8A2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909B-0F93-FF47-B40E-B30E4172A148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C1EF2-FEFD-DEF0-1F98-F5EDB479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C5ADC-D1BA-895D-5DC9-23DBF645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08E9-562F-6D48-90E7-6F4C34BAA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39078-32C7-04FF-C274-61CE4361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A2E54-E79F-9A79-5B98-A7789A3BF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3CB92-6155-7196-2BE9-F2490B7703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53909B-0F93-FF47-B40E-B30E4172A148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881FF-A0BC-D144-64B2-3F7846547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F8806-70CA-A5AF-88B4-E19BE4259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1908E9-562F-6D48-90E7-6F4C34BAA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5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9A8A0-8222-FBBF-DDAF-830F706FE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746255" cy="2387600"/>
          </a:xfrm>
        </p:spPr>
        <p:txBody>
          <a:bodyPr/>
          <a:lstStyle/>
          <a:p>
            <a:r>
              <a:rPr lang="en-US" dirty="0"/>
              <a:t>Town of Erwin: Planning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544C9-D888-2B35-1658-BE6A3EC8A2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PIN: 0598-92-2261.000</a:t>
            </a:r>
          </a:p>
          <a:p>
            <a:r>
              <a:rPr lang="en-US" dirty="0"/>
              <a:t>PID: 070598 0150</a:t>
            </a:r>
          </a:p>
          <a:p>
            <a:r>
              <a:rPr lang="en-US" dirty="0"/>
              <a:t>Current Zoning: RD (Rural District) </a:t>
            </a:r>
          </a:p>
          <a:p>
            <a:r>
              <a:rPr lang="en-US" dirty="0"/>
              <a:t>Proposed Zoning: B-2 (Highway Business)</a:t>
            </a:r>
          </a:p>
        </p:txBody>
      </p:sp>
    </p:spTree>
    <p:extLst>
      <p:ext uri="{BB962C8B-B14F-4D97-AF65-F5344CB8AC3E}">
        <p14:creationId xmlns:p14="http://schemas.microsoft.com/office/powerpoint/2010/main" val="38544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9003-295E-760F-54CE-F447E3AB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574" y="590242"/>
            <a:ext cx="6891528" cy="6045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Traffic Counts Analysis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4EF248-536B-6C2D-4B63-7D42D1B6E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451996" y="869297"/>
            <a:ext cx="6683002" cy="51641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EF3B0D-14B1-E877-64A5-D39984100B07}"/>
              </a:ext>
            </a:extLst>
          </p:cNvPr>
          <p:cNvSpPr txBox="1"/>
          <p:nvPr/>
        </p:nvSpPr>
        <p:spPr>
          <a:xfrm>
            <a:off x="5669280" y="2011680"/>
            <a:ext cx="6388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AM Peak Cars: </a:t>
            </a:r>
            <a:r>
              <a:rPr lang="en-US" sz="2800" dirty="0"/>
              <a:t>14 vehicles per hour</a:t>
            </a:r>
          </a:p>
          <a:p>
            <a:endParaRPr lang="en-US" sz="2800" dirty="0"/>
          </a:p>
          <a:p>
            <a:r>
              <a:rPr lang="en-US" sz="2800" b="1" dirty="0"/>
              <a:t>PM Peak Cars: </a:t>
            </a:r>
            <a:r>
              <a:rPr lang="en-US" sz="2800" dirty="0"/>
              <a:t>25 vehicles per hour</a:t>
            </a:r>
          </a:p>
        </p:txBody>
      </p:sp>
    </p:spTree>
    <p:extLst>
      <p:ext uri="{BB962C8B-B14F-4D97-AF65-F5344CB8AC3E}">
        <p14:creationId xmlns:p14="http://schemas.microsoft.com/office/powerpoint/2010/main" val="280377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709D-6019-F6EF-7397-1860CC6E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5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Permitting Process: Checks and Balances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F7765-294F-1E6D-663A-D389C2C8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419"/>
            <a:ext cx="10515600" cy="47595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North Carolina Department of Transportation (NCDOT)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Driveway Permit</a:t>
            </a:r>
          </a:p>
          <a:p>
            <a:endParaRPr lang="en-US" dirty="0"/>
          </a:p>
          <a:p>
            <a:r>
              <a:rPr lang="en-US" dirty="0"/>
              <a:t>North Carolina Department of Environmental Quality (NCDEQ)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Erosion and Sedimentation Control Permit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Stormwater Management Permit</a:t>
            </a:r>
          </a:p>
          <a:p>
            <a:pPr lvl="1"/>
            <a:endParaRPr lang="en-US" dirty="0"/>
          </a:p>
          <a:p>
            <a:r>
              <a:rPr lang="en-US" dirty="0"/>
              <a:t>Town of Erwin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Site Plan Approval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Zoning Permit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r>
              <a:rPr lang="en-US" dirty="0"/>
              <a:t>Harnett County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Building Permit</a:t>
            </a:r>
          </a:p>
        </p:txBody>
      </p:sp>
    </p:spTree>
    <p:extLst>
      <p:ext uri="{BB962C8B-B14F-4D97-AF65-F5344CB8AC3E}">
        <p14:creationId xmlns:p14="http://schemas.microsoft.com/office/powerpoint/2010/main" val="43634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ACCAB3-85BA-F84B-9025-FA434E877C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754" y="1"/>
            <a:ext cx="9136246" cy="686382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02CE2A-FA95-FC18-9C47-E1416E064311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2827687" y="4092443"/>
            <a:ext cx="3085305" cy="79095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4D96F8-9BD6-3A56-E0ED-8744FA1899C1}"/>
              </a:ext>
            </a:extLst>
          </p:cNvPr>
          <p:cNvCxnSpPr>
            <a:cxnSpLocks/>
          </p:cNvCxnSpPr>
          <p:nvPr/>
        </p:nvCxnSpPr>
        <p:spPr>
          <a:xfrm>
            <a:off x="4068509" y="3804671"/>
            <a:ext cx="1916193" cy="104326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4C023F-DE82-76D9-FC8F-4BF0E2B1D86E}"/>
              </a:ext>
            </a:extLst>
          </p:cNvPr>
          <p:cNvCxnSpPr>
            <a:cxnSpLocks/>
            <a:stCxn id="87" idx="3"/>
          </p:cNvCxnSpPr>
          <p:nvPr/>
        </p:nvCxnSpPr>
        <p:spPr>
          <a:xfrm flipV="1">
            <a:off x="2119950" y="5917040"/>
            <a:ext cx="2657198" cy="62993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82E803-7FD6-29EC-D1DA-6ADE6D8B1ABA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502211" y="5785300"/>
            <a:ext cx="1386279" cy="26991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6208D3-DF8A-6BE0-DFFC-383B1B9A4DBD}"/>
              </a:ext>
            </a:extLst>
          </p:cNvPr>
          <p:cNvCxnSpPr>
            <a:cxnSpLocks/>
            <a:stCxn id="84" idx="3"/>
          </p:cNvCxnSpPr>
          <p:nvPr/>
        </p:nvCxnSpPr>
        <p:spPr>
          <a:xfrm flipV="1">
            <a:off x="3059970" y="5563447"/>
            <a:ext cx="1375759" cy="12040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E100A8-0C0A-6FC1-DCBB-E621DAEDC42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6298041" y="5766642"/>
            <a:ext cx="2790454" cy="3385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04D3CF-6E9D-B16B-7461-78CB947159EB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6072452" y="4004183"/>
            <a:ext cx="3140769" cy="1701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268">
            <a:extLst>
              <a:ext uri="{FF2B5EF4-FFF2-40B4-BE49-F238E27FC236}">
                <a16:creationId xmlns:a16="http://schemas.microsoft.com/office/drawing/2014/main" id="{88C5D938-4460-9285-3646-9C174F6FD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712" y="5947490"/>
            <a:ext cx="1891498" cy="215444"/>
          </a:xfrm>
          <a:prstGeom prst="rect">
            <a:avLst/>
          </a:prstGeom>
          <a:solidFill>
            <a:srgbClr val="FFFF00">
              <a:alpha val="65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" b="1" dirty="0" err="1"/>
              <a:t>Buffaloe</a:t>
            </a:r>
            <a:r>
              <a:rPr lang="en-US" altLang="en-US" sz="800" b="1" dirty="0"/>
              <a:t> Lanes Family Bowling Center</a:t>
            </a:r>
          </a:p>
        </p:txBody>
      </p:sp>
      <p:sp>
        <p:nvSpPr>
          <p:cNvPr id="23" name="Text Box 1268">
            <a:extLst>
              <a:ext uri="{FF2B5EF4-FFF2-40B4-BE49-F238E27FC236}">
                <a16:creationId xmlns:a16="http://schemas.microsoft.com/office/drawing/2014/main" id="{E81DA882-CB45-57EC-4704-176F18494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496" y="5585054"/>
            <a:ext cx="1487145" cy="363176"/>
          </a:xfrm>
          <a:prstGeom prst="rect">
            <a:avLst/>
          </a:prstGeom>
          <a:solidFill>
            <a:srgbClr val="FFFF00">
              <a:alpha val="65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altLang="en-US" sz="800" b="1" dirty="0"/>
              <a:t>Triton High School </a:t>
            </a:r>
          </a:p>
          <a:p>
            <a:pPr algn="ctr">
              <a:buNone/>
            </a:pPr>
            <a:r>
              <a:rPr lang="en-US" sz="800" b="1" dirty="0"/>
              <a:t>1,327 students /126  Teachers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4809C2-69D6-C8E2-FE57-1A19F659706B}"/>
              </a:ext>
            </a:extLst>
          </p:cNvPr>
          <p:cNvCxnSpPr>
            <a:cxnSpLocks/>
          </p:cNvCxnSpPr>
          <p:nvPr/>
        </p:nvCxnSpPr>
        <p:spPr>
          <a:xfrm>
            <a:off x="2161150" y="1998406"/>
            <a:ext cx="0" cy="47917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7F5B497-B1BD-01B6-6489-9C5B5EB392A7}"/>
              </a:ext>
            </a:extLst>
          </p:cNvPr>
          <p:cNvCxnSpPr>
            <a:cxnSpLocks/>
          </p:cNvCxnSpPr>
          <p:nvPr/>
        </p:nvCxnSpPr>
        <p:spPr>
          <a:xfrm flipH="1">
            <a:off x="6095991" y="3429001"/>
            <a:ext cx="2961285" cy="40786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F70AE71-C38B-4A57-CF74-18AA7E66F66A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2255767" y="3121282"/>
            <a:ext cx="3816684" cy="30092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0095E7C-6138-2EBB-AFE7-168CC3F8734B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2892377" y="2838357"/>
            <a:ext cx="3092324" cy="22046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6D5CA46-2B1C-005E-671E-AFBD9BE260C1}"/>
              </a:ext>
            </a:extLst>
          </p:cNvPr>
          <p:cNvCxnSpPr>
            <a:cxnSpLocks/>
            <a:stCxn id="74" idx="1"/>
          </p:cNvCxnSpPr>
          <p:nvPr/>
        </p:nvCxnSpPr>
        <p:spPr>
          <a:xfrm flipH="1" flipV="1">
            <a:off x="6895745" y="213042"/>
            <a:ext cx="2161530" cy="6078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1268">
            <a:extLst>
              <a:ext uri="{FF2B5EF4-FFF2-40B4-BE49-F238E27FC236}">
                <a16:creationId xmlns:a16="http://schemas.microsoft.com/office/drawing/2014/main" id="{8799D88B-41EF-63AC-2C20-36369406A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088" y="6653683"/>
            <a:ext cx="1026065" cy="215444"/>
          </a:xfrm>
          <a:prstGeom prst="rect">
            <a:avLst/>
          </a:prstGeom>
          <a:solidFill>
            <a:srgbClr val="FFFFFF">
              <a:alpha val="65098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1.5-mile Radius</a:t>
            </a:r>
          </a:p>
        </p:txBody>
      </p:sp>
      <p:sp>
        <p:nvSpPr>
          <p:cNvPr id="46" name="Text Box 1268">
            <a:extLst>
              <a:ext uri="{FF2B5EF4-FFF2-40B4-BE49-F238E27FC236}">
                <a16:creationId xmlns:a16="http://schemas.microsoft.com/office/drawing/2014/main" id="{C539C067-83E4-AD42-70F5-0A99A5DCE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712" y="4775671"/>
            <a:ext cx="1216974" cy="215444"/>
          </a:xfrm>
          <a:prstGeom prst="rect">
            <a:avLst/>
          </a:prstGeom>
          <a:solidFill>
            <a:srgbClr val="FFFF00">
              <a:alpha val="65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" b="1" dirty="0"/>
              <a:t>Leap of Faith Academy </a:t>
            </a:r>
          </a:p>
        </p:txBody>
      </p:sp>
      <p:sp>
        <p:nvSpPr>
          <p:cNvPr id="65" name="Text Box 1268">
            <a:extLst>
              <a:ext uri="{FF2B5EF4-FFF2-40B4-BE49-F238E27FC236}">
                <a16:creationId xmlns:a16="http://schemas.microsoft.com/office/drawing/2014/main" id="{D2474F88-A255-254E-0B98-CD8A751B5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220" y="4066647"/>
            <a:ext cx="1377718" cy="215444"/>
          </a:xfrm>
          <a:prstGeom prst="rect">
            <a:avLst/>
          </a:prstGeom>
          <a:solidFill>
            <a:srgbClr val="FFFF00">
              <a:alpha val="65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" b="1" dirty="0"/>
              <a:t>Busy Bee Learning Center</a:t>
            </a:r>
          </a:p>
        </p:txBody>
      </p:sp>
      <p:sp>
        <p:nvSpPr>
          <p:cNvPr id="67" name="Text Box 1268">
            <a:extLst>
              <a:ext uri="{FF2B5EF4-FFF2-40B4-BE49-F238E27FC236}">
                <a16:creationId xmlns:a16="http://schemas.microsoft.com/office/drawing/2014/main" id="{6BA94901-485A-9031-AC99-9B3D6BFAC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886" y="3269094"/>
            <a:ext cx="803230" cy="215444"/>
          </a:xfrm>
          <a:prstGeom prst="rect">
            <a:avLst/>
          </a:prstGeom>
          <a:solidFill>
            <a:srgbClr val="FFFF00">
              <a:alpha val="65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" b="1" dirty="0"/>
              <a:t>Church</a:t>
            </a:r>
          </a:p>
        </p:txBody>
      </p:sp>
      <p:sp>
        <p:nvSpPr>
          <p:cNvPr id="69" name="Text Box 1268">
            <a:extLst>
              <a:ext uri="{FF2B5EF4-FFF2-40B4-BE49-F238E27FC236}">
                <a16:creationId xmlns:a16="http://schemas.microsoft.com/office/drawing/2014/main" id="{8616E90F-34BE-5AEC-0B0D-C664FA7D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713" y="3252929"/>
            <a:ext cx="645055" cy="338554"/>
          </a:xfrm>
          <a:prstGeom prst="rect">
            <a:avLst/>
          </a:prstGeom>
          <a:solidFill>
            <a:srgbClr val="FFFF00">
              <a:alpha val="65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" b="1" dirty="0"/>
              <a:t>Grade A Septic </a:t>
            </a:r>
          </a:p>
        </p:txBody>
      </p:sp>
      <p:sp>
        <p:nvSpPr>
          <p:cNvPr id="71" name="Text Box 1268">
            <a:extLst>
              <a:ext uri="{FF2B5EF4-FFF2-40B4-BE49-F238E27FC236}">
                <a16:creationId xmlns:a16="http://schemas.microsoft.com/office/drawing/2014/main" id="{25AE55A1-4B3A-8EFF-51CF-624D73C92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713" y="1659851"/>
            <a:ext cx="1038921" cy="338554"/>
          </a:xfrm>
          <a:prstGeom prst="rect">
            <a:avLst/>
          </a:prstGeom>
          <a:solidFill>
            <a:srgbClr val="FFFF00">
              <a:alpha val="65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" b="1" dirty="0"/>
              <a:t>Cape Fear Christian Academy</a:t>
            </a:r>
          </a:p>
        </p:txBody>
      </p:sp>
      <p:sp>
        <p:nvSpPr>
          <p:cNvPr id="72" name="Text Box 1268">
            <a:extLst>
              <a:ext uri="{FF2B5EF4-FFF2-40B4-BE49-F238E27FC236}">
                <a16:creationId xmlns:a16="http://schemas.microsoft.com/office/drawing/2014/main" id="{D4C42CCA-537D-2820-61EF-E1089F492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063" y="2951099"/>
            <a:ext cx="1291315" cy="215444"/>
          </a:xfrm>
          <a:prstGeom prst="rect">
            <a:avLst/>
          </a:prstGeom>
          <a:solidFill>
            <a:srgbClr val="FFFF00">
              <a:alpha val="65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" b="1" dirty="0"/>
              <a:t>Judy’s Learning Center</a:t>
            </a:r>
          </a:p>
        </p:txBody>
      </p:sp>
      <p:sp>
        <p:nvSpPr>
          <p:cNvPr id="74" name="Text Box 1268">
            <a:extLst>
              <a:ext uri="{FF2B5EF4-FFF2-40B4-BE49-F238E27FC236}">
                <a16:creationId xmlns:a16="http://schemas.microsoft.com/office/drawing/2014/main" id="{4496BC8D-9836-7E4D-C07B-1C54B32D2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275" y="92234"/>
            <a:ext cx="1506874" cy="363176"/>
          </a:xfrm>
          <a:prstGeom prst="rect">
            <a:avLst/>
          </a:prstGeom>
          <a:solidFill>
            <a:srgbClr val="FFFF00">
              <a:alpha val="65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" b="1" dirty="0"/>
              <a:t>Coats-Erwin Middle School</a:t>
            </a:r>
          </a:p>
          <a:p>
            <a:pPr algn="ctr">
              <a:buNone/>
            </a:pPr>
            <a:r>
              <a:rPr lang="en-US" sz="800" b="1" dirty="0"/>
              <a:t>665 students/ 53 Teachers</a:t>
            </a:r>
          </a:p>
        </p:txBody>
      </p:sp>
      <p:sp>
        <p:nvSpPr>
          <p:cNvPr id="84" name="Text Box 1268">
            <a:extLst>
              <a:ext uri="{FF2B5EF4-FFF2-40B4-BE49-F238E27FC236}">
                <a16:creationId xmlns:a16="http://schemas.microsoft.com/office/drawing/2014/main" id="{7E1E66BE-32E5-1698-B5FC-816B43FFF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713" y="5576131"/>
            <a:ext cx="1449257" cy="215444"/>
          </a:xfrm>
          <a:prstGeom prst="rect">
            <a:avLst/>
          </a:prstGeom>
          <a:solidFill>
            <a:srgbClr val="FFFF00">
              <a:alpha val="65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" b="1" dirty="0"/>
              <a:t>Division of Motor Vehicles</a:t>
            </a:r>
          </a:p>
        </p:txBody>
      </p:sp>
      <p:pic>
        <p:nvPicPr>
          <p:cNvPr id="87" name="Picture 86" descr="Logo&#10;&#10;Description automatically generated">
            <a:extLst>
              <a:ext uri="{FF2B5EF4-FFF2-40B4-BE49-F238E27FC236}">
                <a16:creationId xmlns:a16="http://schemas.microsoft.com/office/drawing/2014/main" id="{B91DED88-9916-CDB4-5F28-329D7D3C1C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712" y="6403675"/>
            <a:ext cx="509238" cy="286606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E5BB3B0-2D0A-295A-A964-E0A97592E9DC}"/>
              </a:ext>
            </a:extLst>
          </p:cNvPr>
          <p:cNvCxnSpPr>
            <a:cxnSpLocks/>
            <a:stCxn id="90" idx="1"/>
          </p:cNvCxnSpPr>
          <p:nvPr/>
        </p:nvCxnSpPr>
        <p:spPr>
          <a:xfrm flipH="1">
            <a:off x="5609042" y="6288787"/>
            <a:ext cx="3695475" cy="14486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1268">
            <a:extLst>
              <a:ext uri="{FF2B5EF4-FFF2-40B4-BE49-F238E27FC236}">
                <a16:creationId xmlns:a16="http://schemas.microsoft.com/office/drawing/2014/main" id="{3BC66C63-8078-35B8-411D-E11CE316B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516" y="6181065"/>
            <a:ext cx="1286422" cy="215444"/>
          </a:xfrm>
          <a:prstGeom prst="rect">
            <a:avLst/>
          </a:prstGeom>
          <a:solidFill>
            <a:srgbClr val="FFFFFF">
              <a:alpha val="65000"/>
            </a:srgbClr>
          </a:solidFill>
          <a:ln w="25400">
            <a:solidFill>
              <a:srgbClr val="D3D2F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 err="1"/>
              <a:t>Oaksdale</a:t>
            </a:r>
            <a:r>
              <a:rPr lang="en-US" altLang="en-US" sz="800" b="1" dirty="0"/>
              <a:t> II Apartments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F832475-965F-A5B3-000B-BF5CCB0E59C2}"/>
              </a:ext>
            </a:extLst>
          </p:cNvPr>
          <p:cNvCxnSpPr>
            <a:cxnSpLocks/>
          </p:cNvCxnSpPr>
          <p:nvPr/>
        </p:nvCxnSpPr>
        <p:spPr>
          <a:xfrm flipV="1">
            <a:off x="3085124" y="1097336"/>
            <a:ext cx="2761649" cy="3238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1268">
            <a:extLst>
              <a:ext uri="{FF2B5EF4-FFF2-40B4-BE49-F238E27FC236}">
                <a16:creationId xmlns:a16="http://schemas.microsoft.com/office/drawing/2014/main" id="{012A724D-3714-2626-AD01-77D2DB076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001" y="999968"/>
            <a:ext cx="1038921" cy="214470"/>
          </a:xfrm>
          <a:prstGeom prst="rect">
            <a:avLst/>
          </a:prstGeom>
          <a:solidFill>
            <a:srgbClr val="FFFF00">
              <a:alpha val="65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" b="1" dirty="0"/>
              <a:t>Peak Horse Farm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169B2F79-B382-DB4B-AF82-0ED0A6867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4063"/>
            <a:ext cx="4148583" cy="531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Trade Area Overview Aerial</a:t>
            </a:r>
          </a:p>
        </p:txBody>
      </p:sp>
      <p:sp>
        <p:nvSpPr>
          <p:cNvPr id="99" name="Text Box 133">
            <a:extLst>
              <a:ext uri="{FF2B5EF4-FFF2-40B4-BE49-F238E27FC236}">
                <a16:creationId xmlns:a16="http://schemas.microsoft.com/office/drawing/2014/main" id="{14F689E7-B37F-2B71-3358-05AC9E085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124" y="3664018"/>
            <a:ext cx="1060425" cy="261610"/>
          </a:xfrm>
          <a:prstGeom prst="rect">
            <a:avLst/>
          </a:prstGeom>
          <a:solidFill>
            <a:srgbClr val="0000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FFFFFF"/>
                </a:solidFill>
              </a:rPr>
              <a:t>Site</a:t>
            </a:r>
            <a:endParaRPr lang="en-US" altLang="en-US" sz="900" b="1" dirty="0">
              <a:solidFill>
                <a:srgbClr val="FFFFFF"/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6E641F1-3C12-A5D8-1505-E58ABE03B20A}"/>
              </a:ext>
            </a:extLst>
          </p:cNvPr>
          <p:cNvSpPr/>
          <p:nvPr/>
        </p:nvSpPr>
        <p:spPr>
          <a:xfrm rot="21292648">
            <a:off x="6236222" y="1021619"/>
            <a:ext cx="381965" cy="717631"/>
          </a:xfrm>
          <a:custGeom>
            <a:avLst/>
            <a:gdLst>
              <a:gd name="connsiteX0" fmla="*/ 0 w 381965"/>
              <a:gd name="connsiteY0" fmla="*/ 497712 h 717631"/>
              <a:gd name="connsiteX1" fmla="*/ 92598 w 381965"/>
              <a:gd name="connsiteY1" fmla="*/ 0 h 717631"/>
              <a:gd name="connsiteX2" fmla="*/ 381965 w 381965"/>
              <a:gd name="connsiteY2" fmla="*/ 57874 h 717631"/>
              <a:gd name="connsiteX3" fmla="*/ 173620 w 381965"/>
              <a:gd name="connsiteY3" fmla="*/ 717631 h 717631"/>
              <a:gd name="connsiteX4" fmla="*/ 0 w 381965"/>
              <a:gd name="connsiteY4" fmla="*/ 497712 h 71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965" h="717631">
                <a:moveTo>
                  <a:pt x="0" y="497712"/>
                </a:moveTo>
                <a:lnTo>
                  <a:pt x="92598" y="0"/>
                </a:lnTo>
                <a:lnTo>
                  <a:pt x="381965" y="57874"/>
                </a:lnTo>
                <a:lnTo>
                  <a:pt x="173620" y="717631"/>
                </a:lnTo>
                <a:lnTo>
                  <a:pt x="0" y="497712"/>
                </a:lnTo>
                <a:close/>
              </a:path>
            </a:pathLst>
          </a:custGeom>
          <a:solidFill>
            <a:srgbClr val="FFFFFF">
              <a:alpha val="25098"/>
            </a:srgbClr>
          </a:solidFill>
          <a:ln w="19050">
            <a:solidFill>
              <a:srgbClr val="D3D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3A06516-0685-4CE4-98BD-C1DDAAB8919B}"/>
              </a:ext>
            </a:extLst>
          </p:cNvPr>
          <p:cNvSpPr/>
          <p:nvPr/>
        </p:nvSpPr>
        <p:spPr>
          <a:xfrm>
            <a:off x="5943601" y="3902807"/>
            <a:ext cx="136525" cy="297718"/>
          </a:xfrm>
          <a:custGeom>
            <a:avLst/>
            <a:gdLst>
              <a:gd name="connsiteX0" fmla="*/ 44450 w 158750"/>
              <a:gd name="connsiteY0" fmla="*/ 73025 h 339725"/>
              <a:gd name="connsiteX1" fmla="*/ 60325 w 158750"/>
              <a:gd name="connsiteY1" fmla="*/ 0 h 339725"/>
              <a:gd name="connsiteX2" fmla="*/ 158750 w 158750"/>
              <a:gd name="connsiteY2" fmla="*/ 282575 h 339725"/>
              <a:gd name="connsiteX3" fmla="*/ 0 w 158750"/>
              <a:gd name="connsiteY3" fmla="*/ 339725 h 339725"/>
              <a:gd name="connsiteX4" fmla="*/ 15875 w 158750"/>
              <a:gd name="connsiteY4" fmla="*/ 260350 h 339725"/>
              <a:gd name="connsiteX5" fmla="*/ 88900 w 158750"/>
              <a:gd name="connsiteY5" fmla="*/ 269875 h 339725"/>
              <a:gd name="connsiteX6" fmla="*/ 82550 w 158750"/>
              <a:gd name="connsiteY6" fmla="*/ 193675 h 339725"/>
              <a:gd name="connsiteX7" fmla="*/ 22225 w 158750"/>
              <a:gd name="connsiteY7" fmla="*/ 184150 h 339725"/>
              <a:gd name="connsiteX8" fmla="*/ 44450 w 158750"/>
              <a:gd name="connsiteY8" fmla="*/ 73025 h 339725"/>
              <a:gd name="connsiteX0" fmla="*/ 44450 w 158750"/>
              <a:gd name="connsiteY0" fmla="*/ 73025 h 339725"/>
              <a:gd name="connsiteX1" fmla="*/ 60325 w 158750"/>
              <a:gd name="connsiteY1" fmla="*/ 0 h 339725"/>
              <a:gd name="connsiteX2" fmla="*/ 158750 w 158750"/>
              <a:gd name="connsiteY2" fmla="*/ 323850 h 339725"/>
              <a:gd name="connsiteX3" fmla="*/ 0 w 158750"/>
              <a:gd name="connsiteY3" fmla="*/ 339725 h 339725"/>
              <a:gd name="connsiteX4" fmla="*/ 15875 w 158750"/>
              <a:gd name="connsiteY4" fmla="*/ 260350 h 339725"/>
              <a:gd name="connsiteX5" fmla="*/ 88900 w 158750"/>
              <a:gd name="connsiteY5" fmla="*/ 269875 h 339725"/>
              <a:gd name="connsiteX6" fmla="*/ 82550 w 158750"/>
              <a:gd name="connsiteY6" fmla="*/ 193675 h 339725"/>
              <a:gd name="connsiteX7" fmla="*/ 22225 w 158750"/>
              <a:gd name="connsiteY7" fmla="*/ 184150 h 339725"/>
              <a:gd name="connsiteX8" fmla="*/ 44450 w 158750"/>
              <a:gd name="connsiteY8" fmla="*/ 73025 h 339725"/>
              <a:gd name="connsiteX0" fmla="*/ 44450 w 158750"/>
              <a:gd name="connsiteY0" fmla="*/ 73025 h 339725"/>
              <a:gd name="connsiteX1" fmla="*/ 60325 w 158750"/>
              <a:gd name="connsiteY1" fmla="*/ 0 h 339725"/>
              <a:gd name="connsiteX2" fmla="*/ 158750 w 158750"/>
              <a:gd name="connsiteY2" fmla="*/ 323850 h 339725"/>
              <a:gd name="connsiteX3" fmla="*/ 0 w 158750"/>
              <a:gd name="connsiteY3" fmla="*/ 339725 h 339725"/>
              <a:gd name="connsiteX4" fmla="*/ 88900 w 158750"/>
              <a:gd name="connsiteY4" fmla="*/ 269875 h 339725"/>
              <a:gd name="connsiteX5" fmla="*/ 82550 w 158750"/>
              <a:gd name="connsiteY5" fmla="*/ 193675 h 339725"/>
              <a:gd name="connsiteX6" fmla="*/ 22225 w 158750"/>
              <a:gd name="connsiteY6" fmla="*/ 184150 h 339725"/>
              <a:gd name="connsiteX7" fmla="*/ 44450 w 158750"/>
              <a:gd name="connsiteY7" fmla="*/ 73025 h 339725"/>
              <a:gd name="connsiteX0" fmla="*/ 22225 w 136525"/>
              <a:gd name="connsiteY0" fmla="*/ 73025 h 323850"/>
              <a:gd name="connsiteX1" fmla="*/ 38100 w 136525"/>
              <a:gd name="connsiteY1" fmla="*/ 0 h 323850"/>
              <a:gd name="connsiteX2" fmla="*/ 136525 w 136525"/>
              <a:gd name="connsiteY2" fmla="*/ 323850 h 323850"/>
              <a:gd name="connsiteX3" fmla="*/ 73025 w 136525"/>
              <a:gd name="connsiteY3" fmla="*/ 323850 h 323850"/>
              <a:gd name="connsiteX4" fmla="*/ 66675 w 136525"/>
              <a:gd name="connsiteY4" fmla="*/ 269875 h 323850"/>
              <a:gd name="connsiteX5" fmla="*/ 60325 w 136525"/>
              <a:gd name="connsiteY5" fmla="*/ 193675 h 323850"/>
              <a:gd name="connsiteX6" fmla="*/ 0 w 136525"/>
              <a:gd name="connsiteY6" fmla="*/ 184150 h 323850"/>
              <a:gd name="connsiteX7" fmla="*/ 22225 w 136525"/>
              <a:gd name="connsiteY7" fmla="*/ 73025 h 323850"/>
              <a:gd name="connsiteX0" fmla="*/ 22225 w 136525"/>
              <a:gd name="connsiteY0" fmla="*/ 73025 h 323850"/>
              <a:gd name="connsiteX1" fmla="*/ 38100 w 136525"/>
              <a:gd name="connsiteY1" fmla="*/ 0 h 323850"/>
              <a:gd name="connsiteX2" fmla="*/ 136525 w 136525"/>
              <a:gd name="connsiteY2" fmla="*/ 323850 h 323850"/>
              <a:gd name="connsiteX3" fmla="*/ 73025 w 136525"/>
              <a:gd name="connsiteY3" fmla="*/ 323850 h 323850"/>
              <a:gd name="connsiteX4" fmla="*/ 66675 w 136525"/>
              <a:gd name="connsiteY4" fmla="*/ 269875 h 323850"/>
              <a:gd name="connsiteX5" fmla="*/ 41275 w 136525"/>
              <a:gd name="connsiteY5" fmla="*/ 190500 h 323850"/>
              <a:gd name="connsiteX6" fmla="*/ 0 w 136525"/>
              <a:gd name="connsiteY6" fmla="*/ 184150 h 323850"/>
              <a:gd name="connsiteX7" fmla="*/ 22225 w 136525"/>
              <a:gd name="connsiteY7" fmla="*/ 73025 h 323850"/>
              <a:gd name="connsiteX0" fmla="*/ 22225 w 136525"/>
              <a:gd name="connsiteY0" fmla="*/ 73025 h 323850"/>
              <a:gd name="connsiteX1" fmla="*/ 38100 w 136525"/>
              <a:gd name="connsiteY1" fmla="*/ 0 h 323850"/>
              <a:gd name="connsiteX2" fmla="*/ 136525 w 136525"/>
              <a:gd name="connsiteY2" fmla="*/ 323850 h 323850"/>
              <a:gd name="connsiteX3" fmla="*/ 73025 w 136525"/>
              <a:gd name="connsiteY3" fmla="*/ 323850 h 323850"/>
              <a:gd name="connsiteX4" fmla="*/ 41275 w 136525"/>
              <a:gd name="connsiteY4" fmla="*/ 190500 h 323850"/>
              <a:gd name="connsiteX5" fmla="*/ 0 w 136525"/>
              <a:gd name="connsiteY5" fmla="*/ 184150 h 323850"/>
              <a:gd name="connsiteX6" fmla="*/ 22225 w 136525"/>
              <a:gd name="connsiteY6" fmla="*/ 73025 h 323850"/>
              <a:gd name="connsiteX0" fmla="*/ 22225 w 136525"/>
              <a:gd name="connsiteY0" fmla="*/ 73025 h 323850"/>
              <a:gd name="connsiteX1" fmla="*/ 38100 w 136525"/>
              <a:gd name="connsiteY1" fmla="*/ 0 h 323850"/>
              <a:gd name="connsiteX2" fmla="*/ 136525 w 136525"/>
              <a:gd name="connsiteY2" fmla="*/ 323850 h 323850"/>
              <a:gd name="connsiteX3" fmla="*/ 32832 w 136525"/>
              <a:gd name="connsiteY3" fmla="*/ 323850 h 323850"/>
              <a:gd name="connsiteX4" fmla="*/ 41275 w 136525"/>
              <a:gd name="connsiteY4" fmla="*/ 190500 h 323850"/>
              <a:gd name="connsiteX5" fmla="*/ 0 w 136525"/>
              <a:gd name="connsiteY5" fmla="*/ 184150 h 323850"/>
              <a:gd name="connsiteX6" fmla="*/ 22225 w 136525"/>
              <a:gd name="connsiteY6" fmla="*/ 73025 h 323850"/>
              <a:gd name="connsiteX0" fmla="*/ 22225 w 136525"/>
              <a:gd name="connsiteY0" fmla="*/ 73025 h 323850"/>
              <a:gd name="connsiteX1" fmla="*/ 38100 w 136525"/>
              <a:gd name="connsiteY1" fmla="*/ 0 h 323850"/>
              <a:gd name="connsiteX2" fmla="*/ 136525 w 136525"/>
              <a:gd name="connsiteY2" fmla="*/ 323850 h 323850"/>
              <a:gd name="connsiteX3" fmla="*/ 32832 w 136525"/>
              <a:gd name="connsiteY3" fmla="*/ 323850 h 323850"/>
              <a:gd name="connsiteX4" fmla="*/ 61371 w 136525"/>
              <a:gd name="connsiteY4" fmla="*/ 197199 h 323850"/>
              <a:gd name="connsiteX5" fmla="*/ 0 w 136525"/>
              <a:gd name="connsiteY5" fmla="*/ 184150 h 323850"/>
              <a:gd name="connsiteX6" fmla="*/ 22225 w 136525"/>
              <a:gd name="connsiteY6" fmla="*/ 73025 h 323850"/>
              <a:gd name="connsiteX0" fmla="*/ 22225 w 136525"/>
              <a:gd name="connsiteY0" fmla="*/ 73025 h 323850"/>
              <a:gd name="connsiteX1" fmla="*/ 38100 w 136525"/>
              <a:gd name="connsiteY1" fmla="*/ 0 h 323850"/>
              <a:gd name="connsiteX2" fmla="*/ 136525 w 136525"/>
              <a:gd name="connsiteY2" fmla="*/ 323850 h 323850"/>
              <a:gd name="connsiteX3" fmla="*/ 32832 w 136525"/>
              <a:gd name="connsiteY3" fmla="*/ 323850 h 323850"/>
              <a:gd name="connsiteX4" fmla="*/ 47973 w 136525"/>
              <a:gd name="connsiteY4" fmla="*/ 197199 h 323850"/>
              <a:gd name="connsiteX5" fmla="*/ 0 w 136525"/>
              <a:gd name="connsiteY5" fmla="*/ 184150 h 323850"/>
              <a:gd name="connsiteX6" fmla="*/ 22225 w 136525"/>
              <a:gd name="connsiteY6" fmla="*/ 73025 h 323850"/>
              <a:gd name="connsiteX0" fmla="*/ 22225 w 136525"/>
              <a:gd name="connsiteY0" fmla="*/ 59627 h 310452"/>
              <a:gd name="connsiteX1" fmla="*/ 58197 w 136525"/>
              <a:gd name="connsiteY1" fmla="*/ 0 h 310452"/>
              <a:gd name="connsiteX2" fmla="*/ 136525 w 136525"/>
              <a:gd name="connsiteY2" fmla="*/ 310452 h 310452"/>
              <a:gd name="connsiteX3" fmla="*/ 32832 w 136525"/>
              <a:gd name="connsiteY3" fmla="*/ 310452 h 310452"/>
              <a:gd name="connsiteX4" fmla="*/ 47973 w 136525"/>
              <a:gd name="connsiteY4" fmla="*/ 183801 h 310452"/>
              <a:gd name="connsiteX5" fmla="*/ 0 w 136525"/>
              <a:gd name="connsiteY5" fmla="*/ 170752 h 310452"/>
              <a:gd name="connsiteX6" fmla="*/ 22225 w 136525"/>
              <a:gd name="connsiteY6" fmla="*/ 59627 h 310452"/>
              <a:gd name="connsiteX0" fmla="*/ 28924 w 136525"/>
              <a:gd name="connsiteY0" fmla="*/ 12734 h 310452"/>
              <a:gd name="connsiteX1" fmla="*/ 58197 w 136525"/>
              <a:gd name="connsiteY1" fmla="*/ 0 h 310452"/>
              <a:gd name="connsiteX2" fmla="*/ 136525 w 136525"/>
              <a:gd name="connsiteY2" fmla="*/ 310452 h 310452"/>
              <a:gd name="connsiteX3" fmla="*/ 32832 w 136525"/>
              <a:gd name="connsiteY3" fmla="*/ 310452 h 310452"/>
              <a:gd name="connsiteX4" fmla="*/ 47973 w 136525"/>
              <a:gd name="connsiteY4" fmla="*/ 183801 h 310452"/>
              <a:gd name="connsiteX5" fmla="*/ 0 w 136525"/>
              <a:gd name="connsiteY5" fmla="*/ 170752 h 310452"/>
              <a:gd name="connsiteX6" fmla="*/ 28924 w 136525"/>
              <a:gd name="connsiteY6" fmla="*/ 12734 h 310452"/>
              <a:gd name="connsiteX0" fmla="*/ 28924 w 136525"/>
              <a:gd name="connsiteY0" fmla="*/ 0 h 297718"/>
              <a:gd name="connsiteX1" fmla="*/ 58197 w 136525"/>
              <a:gd name="connsiteY1" fmla="*/ 7362 h 297718"/>
              <a:gd name="connsiteX2" fmla="*/ 136525 w 136525"/>
              <a:gd name="connsiteY2" fmla="*/ 297718 h 297718"/>
              <a:gd name="connsiteX3" fmla="*/ 32832 w 136525"/>
              <a:gd name="connsiteY3" fmla="*/ 297718 h 297718"/>
              <a:gd name="connsiteX4" fmla="*/ 47973 w 136525"/>
              <a:gd name="connsiteY4" fmla="*/ 171067 h 297718"/>
              <a:gd name="connsiteX5" fmla="*/ 0 w 136525"/>
              <a:gd name="connsiteY5" fmla="*/ 158018 h 297718"/>
              <a:gd name="connsiteX6" fmla="*/ 28924 w 136525"/>
              <a:gd name="connsiteY6" fmla="*/ 0 h 29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" h="297718">
                <a:moveTo>
                  <a:pt x="28924" y="0"/>
                </a:moveTo>
                <a:lnTo>
                  <a:pt x="58197" y="7362"/>
                </a:lnTo>
                <a:lnTo>
                  <a:pt x="136525" y="297718"/>
                </a:lnTo>
                <a:lnTo>
                  <a:pt x="32832" y="297718"/>
                </a:lnTo>
                <a:lnTo>
                  <a:pt x="47973" y="171067"/>
                </a:lnTo>
                <a:lnTo>
                  <a:pt x="0" y="158018"/>
                </a:lnTo>
                <a:lnTo>
                  <a:pt x="28924" y="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6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indoor, plant, counter, dirty&#10;&#10;Description automatically generated">
            <a:extLst>
              <a:ext uri="{FF2B5EF4-FFF2-40B4-BE49-F238E27FC236}">
                <a16:creationId xmlns:a16="http://schemas.microsoft.com/office/drawing/2014/main" id="{C9D4B968-C225-1BCA-747A-7CC4B2CDC7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79"/>
            <a:ext cx="9144000" cy="6858000"/>
          </a:xfrm>
          <a:prstGeom prst="rect">
            <a:avLst/>
          </a:prstGeom>
        </p:spPr>
      </p:pic>
      <p:sp>
        <p:nvSpPr>
          <p:cNvPr id="20" name="Line 33">
            <a:extLst>
              <a:ext uri="{FF2B5EF4-FFF2-40B4-BE49-F238E27FC236}">
                <a16:creationId xmlns:a16="http://schemas.microsoft.com/office/drawing/2014/main" id="{6BB793C1-7D80-8043-B9AF-DDD6D6C9CB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72796" y="1968508"/>
            <a:ext cx="956422" cy="1471571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133">
            <a:extLst>
              <a:ext uri="{FF2B5EF4-FFF2-40B4-BE49-F238E27FC236}">
                <a16:creationId xmlns:a16="http://schemas.microsoft.com/office/drawing/2014/main" id="{F0A24729-7B6C-644A-89B6-D3B6A576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065" y="1646765"/>
            <a:ext cx="1060425" cy="261610"/>
          </a:xfrm>
          <a:prstGeom prst="rect">
            <a:avLst/>
          </a:prstGeom>
          <a:solidFill>
            <a:srgbClr val="0000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FFFFFF"/>
                </a:solidFill>
              </a:rPr>
              <a:t>Site</a:t>
            </a:r>
            <a:endParaRPr lang="en-US" altLang="en-US" sz="900" b="1" dirty="0">
              <a:solidFill>
                <a:srgbClr val="FFFFFF"/>
              </a:solidFill>
            </a:endParaRPr>
          </a:p>
        </p:txBody>
      </p:sp>
      <p:sp>
        <p:nvSpPr>
          <p:cNvPr id="33" name="Bent Arrow 32">
            <a:extLst>
              <a:ext uri="{FF2B5EF4-FFF2-40B4-BE49-F238E27FC236}">
                <a16:creationId xmlns:a16="http://schemas.microsoft.com/office/drawing/2014/main" id="{5E10E696-8C50-6844-BE85-2EF3B3AE5BE5}"/>
              </a:ext>
            </a:extLst>
          </p:cNvPr>
          <p:cNvSpPr/>
          <p:nvPr/>
        </p:nvSpPr>
        <p:spPr bwMode="auto">
          <a:xfrm rot="17028232">
            <a:off x="4745169" y="2908762"/>
            <a:ext cx="252026" cy="249310"/>
          </a:xfrm>
          <a:prstGeom prst="bentArrow">
            <a:avLst/>
          </a:prstGeom>
          <a:solidFill>
            <a:srgbClr val="FF0000">
              <a:alpha val="6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1F483B-556F-1249-98EA-101C7BF18A41}"/>
              </a:ext>
            </a:extLst>
          </p:cNvPr>
          <p:cNvGrpSpPr/>
          <p:nvPr/>
        </p:nvGrpSpPr>
        <p:grpSpPr>
          <a:xfrm rot="4989201">
            <a:off x="5620015" y="3058834"/>
            <a:ext cx="391536" cy="335801"/>
            <a:chOff x="5174729" y="1354857"/>
            <a:chExt cx="903758" cy="720693"/>
          </a:xfrm>
        </p:grpSpPr>
        <p:sp>
          <p:nvSpPr>
            <p:cNvPr id="11" name="Bent Arrow 10">
              <a:extLst>
                <a:ext uri="{FF2B5EF4-FFF2-40B4-BE49-F238E27FC236}">
                  <a16:creationId xmlns:a16="http://schemas.microsoft.com/office/drawing/2014/main" id="{57987B2F-AB76-C942-990B-9F2103D7A087}"/>
                </a:ext>
              </a:extLst>
            </p:cNvPr>
            <p:cNvSpPr/>
            <p:nvPr/>
          </p:nvSpPr>
          <p:spPr bwMode="auto">
            <a:xfrm rot="4904406">
              <a:off x="5204772" y="1623315"/>
              <a:ext cx="422192" cy="482278"/>
            </a:xfrm>
            <a:prstGeom prst="bentArrow">
              <a:avLst/>
            </a:prstGeom>
            <a:solidFill>
              <a:srgbClr val="FFFF00">
                <a:alpha val="65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2" name="Bent Arrow 11">
              <a:extLst>
                <a:ext uri="{FF2B5EF4-FFF2-40B4-BE49-F238E27FC236}">
                  <a16:creationId xmlns:a16="http://schemas.microsoft.com/office/drawing/2014/main" id="{E3C80B93-9B0D-D549-995C-FDB66CA2024C}"/>
                </a:ext>
              </a:extLst>
            </p:cNvPr>
            <p:cNvSpPr/>
            <p:nvPr/>
          </p:nvSpPr>
          <p:spPr bwMode="auto">
            <a:xfrm rot="21193272">
              <a:off x="5656295" y="1547355"/>
              <a:ext cx="422192" cy="482278"/>
            </a:xfrm>
            <a:prstGeom prst="bentArrow">
              <a:avLst/>
            </a:prstGeom>
            <a:solidFill>
              <a:srgbClr val="FF0000">
                <a:alpha val="65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3" name="Bent Arrow 12">
              <a:extLst>
                <a:ext uri="{FF2B5EF4-FFF2-40B4-BE49-F238E27FC236}">
                  <a16:creationId xmlns:a16="http://schemas.microsoft.com/office/drawing/2014/main" id="{45C3029D-6BE8-7641-BBA1-1232073BB322}"/>
                </a:ext>
              </a:extLst>
            </p:cNvPr>
            <p:cNvSpPr/>
            <p:nvPr/>
          </p:nvSpPr>
          <p:spPr bwMode="auto">
            <a:xfrm rot="21193272" flipH="1">
              <a:off x="5335567" y="1393714"/>
              <a:ext cx="411261" cy="482278"/>
            </a:xfrm>
            <a:prstGeom prst="bentArrow">
              <a:avLst/>
            </a:prstGeom>
            <a:solidFill>
              <a:srgbClr val="FF0000">
                <a:alpha val="65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4" name="Bent Arrow 13">
              <a:extLst>
                <a:ext uri="{FF2B5EF4-FFF2-40B4-BE49-F238E27FC236}">
                  <a16:creationId xmlns:a16="http://schemas.microsoft.com/office/drawing/2014/main" id="{424A5CAD-0EB1-7246-BBCB-C0579E1E5E61}"/>
                </a:ext>
              </a:extLst>
            </p:cNvPr>
            <p:cNvSpPr/>
            <p:nvPr/>
          </p:nvSpPr>
          <p:spPr bwMode="auto">
            <a:xfrm rot="15555882" flipH="1">
              <a:off x="5414302" y="1319349"/>
              <a:ext cx="411261" cy="482278"/>
            </a:xfrm>
            <a:prstGeom prst="bentArrow">
              <a:avLst/>
            </a:prstGeom>
            <a:solidFill>
              <a:srgbClr val="FFFF00">
                <a:alpha val="65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E2CC204-85A1-15E8-5F69-732FDF12326A}"/>
              </a:ext>
            </a:extLst>
          </p:cNvPr>
          <p:cNvSpPr txBox="1"/>
          <p:nvPr/>
        </p:nvSpPr>
        <p:spPr>
          <a:xfrm rot="15391817">
            <a:off x="5592413" y="4134502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Maynard Lake Rd.</a:t>
            </a:r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E2B3CE77-58BF-961B-C277-20134116B5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14021">
            <a:off x="4099723" y="5036196"/>
            <a:ext cx="262594" cy="350703"/>
          </a:xfrm>
          <a:prstGeom prst="rect">
            <a:avLst/>
          </a:prstGeom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5735D1D4-0843-364A-465F-077F396224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86257">
            <a:off x="6422947" y="5337102"/>
            <a:ext cx="212539" cy="2626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FB777C0-5ACD-4074-07C1-2D98066C8FCC}"/>
              </a:ext>
            </a:extLst>
          </p:cNvPr>
          <p:cNvSpPr txBox="1"/>
          <p:nvPr/>
        </p:nvSpPr>
        <p:spPr>
          <a:xfrm rot="17086724">
            <a:off x="4605140" y="1978322"/>
            <a:ext cx="73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HWY 55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A9D1C58-665A-0E44-8897-850819C88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212"/>
            <a:ext cx="2190390" cy="531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Site Aerial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B70CBCE-37D6-866D-C57F-258C5EE53EF1}"/>
              </a:ext>
            </a:extLst>
          </p:cNvPr>
          <p:cNvCxnSpPr>
            <a:cxnSpLocks/>
          </p:cNvCxnSpPr>
          <p:nvPr/>
        </p:nvCxnSpPr>
        <p:spPr>
          <a:xfrm flipH="1">
            <a:off x="7502363" y="2543497"/>
            <a:ext cx="416324" cy="46261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76FFC56-108F-7B67-62B2-BFA54EF04AC0}"/>
              </a:ext>
            </a:extLst>
          </p:cNvPr>
          <p:cNvCxnSpPr>
            <a:cxnSpLocks/>
          </p:cNvCxnSpPr>
          <p:nvPr/>
        </p:nvCxnSpPr>
        <p:spPr>
          <a:xfrm flipH="1">
            <a:off x="6870685" y="453192"/>
            <a:ext cx="459110" cy="54882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268">
            <a:extLst>
              <a:ext uri="{FF2B5EF4-FFF2-40B4-BE49-F238E27FC236}">
                <a16:creationId xmlns:a16="http://schemas.microsoft.com/office/drawing/2014/main" id="{A8995563-7D04-1C97-13E5-FA3851A6A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795" y="2293697"/>
            <a:ext cx="1377718" cy="215444"/>
          </a:xfrm>
          <a:prstGeom prst="rect">
            <a:avLst/>
          </a:prstGeom>
          <a:solidFill>
            <a:srgbClr val="FFFF00">
              <a:alpha val="65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" b="1" dirty="0"/>
              <a:t>Busy Bee Learning Center</a:t>
            </a:r>
          </a:p>
        </p:txBody>
      </p:sp>
      <p:sp>
        <p:nvSpPr>
          <p:cNvPr id="38" name="Text Box 1268">
            <a:extLst>
              <a:ext uri="{FF2B5EF4-FFF2-40B4-BE49-F238E27FC236}">
                <a16:creationId xmlns:a16="http://schemas.microsoft.com/office/drawing/2014/main" id="{B8A533E0-BB31-06C4-2A8A-FEB92902C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794" y="307584"/>
            <a:ext cx="983695" cy="461665"/>
          </a:xfrm>
          <a:prstGeom prst="rect">
            <a:avLst/>
          </a:prstGeom>
          <a:solidFill>
            <a:srgbClr val="FFFF00">
              <a:alpha val="65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" b="1" dirty="0"/>
              <a:t>Midway Pentecostal Holiness Church</a:t>
            </a:r>
          </a:p>
        </p:txBody>
      </p:sp>
      <p:sp>
        <p:nvSpPr>
          <p:cNvPr id="2" name="Text Box 1268">
            <a:extLst>
              <a:ext uri="{FF2B5EF4-FFF2-40B4-BE49-F238E27FC236}">
                <a16:creationId xmlns:a16="http://schemas.microsoft.com/office/drawing/2014/main" id="{008CCAC0-E8A0-345D-E83A-09DB4834D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503" y="4034930"/>
            <a:ext cx="1377718" cy="215444"/>
          </a:xfrm>
          <a:prstGeom prst="rect">
            <a:avLst/>
          </a:prstGeom>
          <a:solidFill>
            <a:srgbClr val="FFFF00">
              <a:alpha val="65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" b="1" dirty="0"/>
              <a:t>Leap of Faith Academy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99DD3F-E801-8278-51F1-9454062A324C}"/>
              </a:ext>
            </a:extLst>
          </p:cNvPr>
          <p:cNvCxnSpPr>
            <a:cxnSpLocks/>
          </p:cNvCxnSpPr>
          <p:nvPr/>
        </p:nvCxnSpPr>
        <p:spPr>
          <a:xfrm>
            <a:off x="4095204" y="4249937"/>
            <a:ext cx="718793" cy="10401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58A012C-8516-CB84-100C-2570F3E80EB1}"/>
              </a:ext>
            </a:extLst>
          </p:cNvPr>
          <p:cNvSpPr txBox="1"/>
          <p:nvPr/>
        </p:nvSpPr>
        <p:spPr>
          <a:xfrm>
            <a:off x="9244544" y="71212"/>
            <a:ext cx="28147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following are permitted uses and structures in Highway Business B-2: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00FF00"/>
                </a:highlight>
              </a:rPr>
              <a:t>Retail shops and stores and services establishments whose operation is conducted entirely within an enclosed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00FF00"/>
                </a:highlight>
              </a:rPr>
              <a:t>Offices for business and professional purposes.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Trades and similar enterprises catering to household and business establishments.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FFF00"/>
                </a:highlight>
              </a:rPr>
              <a:t>Religious uses, including churches and other places to worship, religious education buildings, and parish houses.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Family care homes.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Municipal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Mobile food vendors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FFF00"/>
                </a:highlight>
              </a:rPr>
              <a:t>Day care centers, day nurseries, preschools, and similar uses.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FFF00"/>
                </a:highlight>
              </a:rPr>
              <a:t>Leap of Faith Academy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FFF00"/>
                </a:highlight>
              </a:rPr>
              <a:t>Busy Bee Learning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Convenience store.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DB971-644D-A6BB-F401-434F46FEDCE5}"/>
              </a:ext>
            </a:extLst>
          </p:cNvPr>
          <p:cNvSpPr txBox="1"/>
          <p:nvPr/>
        </p:nvSpPr>
        <p:spPr>
          <a:xfrm>
            <a:off x="9469822" y="5339254"/>
            <a:ext cx="2333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zoning of B-2 would be </a:t>
            </a:r>
            <a:r>
              <a:rPr lang="en-US" u="sng" dirty="0"/>
              <a:t>consistent</a:t>
            </a:r>
            <a:r>
              <a:rPr lang="en-US" dirty="0"/>
              <a:t> with current/existing  the uses in the area.</a:t>
            </a:r>
          </a:p>
        </p:txBody>
      </p:sp>
    </p:spTree>
    <p:extLst>
      <p:ext uri="{BB962C8B-B14F-4D97-AF65-F5344CB8AC3E}">
        <p14:creationId xmlns:p14="http://schemas.microsoft.com/office/powerpoint/2010/main" val="245840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53FD08-442F-E64A-862B-F6B6D722F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C7BEB2-422A-07E8-0873-538BFD2B33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290" y="4830290"/>
            <a:ext cx="2027711" cy="20277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AD56EA-E820-8010-D144-EC39E25A9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8280" y="4822304"/>
            <a:ext cx="996696" cy="2154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triangle" w="lg" len="med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indent="-219075" algn="ctr">
              <a:defRPr sz="800" b="1">
                <a:ln w="17780" cmpd="sng">
                  <a:noFill/>
                  <a:prstDash val="solid"/>
                  <a:miter lim="800000"/>
                </a:ln>
                <a:solidFill>
                  <a:schemeClr val="dk1"/>
                </a:solidFill>
                <a:latin typeface="Cambria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View Orientation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2FA6696-32E5-F147-8264-0320CC6C8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3054" y="0"/>
            <a:ext cx="2264947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Across Site, Left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9789BF-773F-439D-02EE-0C3A6D9C56A3}"/>
              </a:ext>
            </a:extLst>
          </p:cNvPr>
          <p:cNvCxnSpPr>
            <a:cxnSpLocks/>
          </p:cNvCxnSpPr>
          <p:nvPr/>
        </p:nvCxnSpPr>
        <p:spPr>
          <a:xfrm>
            <a:off x="2215005" y="2647811"/>
            <a:ext cx="0" cy="71271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268">
            <a:extLst>
              <a:ext uri="{FF2B5EF4-FFF2-40B4-BE49-F238E27FC236}">
                <a16:creationId xmlns:a16="http://schemas.microsoft.com/office/drawing/2014/main" id="{ECA1E24A-9F88-8AF9-FCD7-FE7B7D3C8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136" y="2237866"/>
            <a:ext cx="1129737" cy="338554"/>
          </a:xfrm>
          <a:prstGeom prst="rect">
            <a:avLst/>
          </a:prstGeom>
          <a:solidFill>
            <a:schemeClr val="bg1">
              <a:alpha val="6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" b="1" dirty="0"/>
              <a:t>Midway Pentecostal Holiness Church</a:t>
            </a:r>
          </a:p>
        </p:txBody>
      </p:sp>
      <p:sp>
        <p:nvSpPr>
          <p:cNvPr id="15" name="Text Box 34">
            <a:extLst>
              <a:ext uri="{FF2B5EF4-FFF2-40B4-BE49-F238E27FC236}">
                <a16:creationId xmlns:a16="http://schemas.microsoft.com/office/drawing/2014/main" id="{3D187C0C-BDE6-EAB8-096C-0B49F2177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364" y="5022235"/>
            <a:ext cx="221787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b="1">
                <a:solidFill>
                  <a:srgbClr val="FFFC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 dirty="0"/>
              <a:t>Maynard Lake Rd</a:t>
            </a:r>
          </a:p>
        </p:txBody>
      </p:sp>
      <p:sp>
        <p:nvSpPr>
          <p:cNvPr id="16" name="Line 33">
            <a:extLst>
              <a:ext uri="{FF2B5EF4-FFF2-40B4-BE49-F238E27FC236}">
                <a16:creationId xmlns:a16="http://schemas.microsoft.com/office/drawing/2014/main" id="{1988D305-FE6E-147D-25E0-40A1886B1F25}"/>
              </a:ext>
            </a:extLst>
          </p:cNvPr>
          <p:cNvSpPr>
            <a:spLocks noChangeShapeType="1"/>
          </p:cNvSpPr>
          <p:nvPr/>
        </p:nvSpPr>
        <p:spPr bwMode="auto">
          <a:xfrm rot="5890322" flipH="1" flipV="1">
            <a:off x="5736464" y="4238383"/>
            <a:ext cx="332746" cy="2240396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grpSp>
        <p:nvGrpSpPr>
          <p:cNvPr id="33" name="Group 56">
            <a:extLst>
              <a:ext uri="{FF2B5EF4-FFF2-40B4-BE49-F238E27FC236}">
                <a16:creationId xmlns:a16="http://schemas.microsoft.com/office/drawing/2014/main" id="{E6378C1E-7224-048E-7447-56F2699175C7}"/>
              </a:ext>
            </a:extLst>
          </p:cNvPr>
          <p:cNvGrpSpPr>
            <a:grpSpLocks noChangeAspect="1"/>
          </p:cNvGrpSpPr>
          <p:nvPr/>
        </p:nvGrpSpPr>
        <p:grpSpPr bwMode="auto">
          <a:xfrm rot="15938722" flipH="1">
            <a:off x="9680564" y="5062322"/>
            <a:ext cx="327980" cy="342782"/>
            <a:chOff x="1155940" y="5395506"/>
            <a:chExt cx="792727" cy="84167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7ADE8B6-37F2-432D-8944-A2982A688117}"/>
                </a:ext>
              </a:extLst>
            </p:cNvPr>
            <p:cNvCxnSpPr>
              <a:cxnSpLocks/>
              <a:stCxn id="36" idx="3"/>
              <a:endCxn id="37" idx="1"/>
            </p:cNvCxnSpPr>
            <p:nvPr/>
          </p:nvCxnSpPr>
          <p:spPr>
            <a:xfrm rot="17568921" flipH="1" flipV="1">
              <a:off x="1140108" y="5514224"/>
              <a:ext cx="616886" cy="3794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05188CA-D37A-7C82-8C40-D22806DB059F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rot="17568921" flipH="1">
              <a:off x="1483260" y="5733978"/>
              <a:ext cx="645118" cy="2856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386534A-1155-BDE9-AD8A-BFE083198DEE}"/>
                </a:ext>
              </a:extLst>
            </p:cNvPr>
            <p:cNvSpPr/>
            <p:nvPr/>
          </p:nvSpPr>
          <p:spPr>
            <a:xfrm rot="838168">
              <a:off x="1733381" y="5410633"/>
              <a:ext cx="108784" cy="110513"/>
            </a:xfrm>
            <a:prstGeom prst="ellipse">
              <a:avLst/>
            </a:prstGeom>
            <a:solidFill>
              <a:srgbClr val="FF0000">
                <a:alpha val="1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A18EFB04-12F8-98FD-DD4B-F9CB6BF26052}"/>
                </a:ext>
              </a:extLst>
            </p:cNvPr>
            <p:cNvSpPr/>
            <p:nvPr/>
          </p:nvSpPr>
          <p:spPr>
            <a:xfrm>
              <a:off x="1155940" y="5499434"/>
              <a:ext cx="655632" cy="737742"/>
            </a:xfrm>
            <a:custGeom>
              <a:avLst/>
              <a:gdLst>
                <a:gd name="connsiteX0" fmla="*/ 595313 w 654844"/>
                <a:gd name="connsiteY0" fmla="*/ 0 h 738187"/>
                <a:gd name="connsiteX1" fmla="*/ 0 w 654844"/>
                <a:gd name="connsiteY1" fmla="*/ 414337 h 738187"/>
                <a:gd name="connsiteX2" fmla="*/ 654844 w 654844"/>
                <a:gd name="connsiteY2" fmla="*/ 738187 h 738187"/>
                <a:gd name="connsiteX3" fmla="*/ 640557 w 654844"/>
                <a:gd name="connsiteY3" fmla="*/ 23812 h 738187"/>
                <a:gd name="connsiteX4" fmla="*/ 595313 w 654844"/>
                <a:gd name="connsiteY4" fmla="*/ 0 h 73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844" h="738187">
                  <a:moveTo>
                    <a:pt x="595313" y="0"/>
                  </a:moveTo>
                  <a:lnTo>
                    <a:pt x="0" y="414337"/>
                  </a:lnTo>
                  <a:lnTo>
                    <a:pt x="654844" y="738187"/>
                  </a:lnTo>
                  <a:lnTo>
                    <a:pt x="640557" y="23812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113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DCFF96-EA63-3470-AA33-B2A4C740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1" y="-2125"/>
            <a:ext cx="9144001" cy="686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7AF472-9046-6B40-B798-F434D78680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290" y="4830290"/>
            <a:ext cx="2027711" cy="20277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72BEF-9F79-7C67-E119-050DA7385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8280" y="4822304"/>
            <a:ext cx="996696" cy="2154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triangle" w="lg" len="med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indent="-219075" algn="ctr">
              <a:defRPr sz="800" b="1">
                <a:ln w="17780" cmpd="sng">
                  <a:noFill/>
                  <a:prstDash val="solid"/>
                  <a:miter lim="800000"/>
                </a:ln>
                <a:solidFill>
                  <a:schemeClr val="dk1"/>
                </a:solidFill>
                <a:latin typeface="Cambria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View Orientation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31DA958-00E9-2DF0-3BAE-594C6C8E3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762" y="0"/>
            <a:ext cx="1920239" cy="45838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Across Site</a:t>
            </a:r>
          </a:p>
        </p:txBody>
      </p:sp>
      <p:sp>
        <p:nvSpPr>
          <p:cNvPr id="14" name="Text Box 34">
            <a:extLst>
              <a:ext uri="{FF2B5EF4-FFF2-40B4-BE49-F238E27FC236}">
                <a16:creationId xmlns:a16="http://schemas.microsoft.com/office/drawing/2014/main" id="{D0254341-5289-4790-842D-A19A72F5F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309" y="4588151"/>
            <a:ext cx="221787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b="1">
                <a:solidFill>
                  <a:srgbClr val="FFFC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 dirty="0"/>
              <a:t>Maynard Lake Rd</a:t>
            </a: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AB5E2706-4628-5320-A2FE-9CBDC71DD935}"/>
              </a:ext>
            </a:extLst>
          </p:cNvPr>
          <p:cNvSpPr>
            <a:spLocks noChangeShapeType="1"/>
          </p:cNvSpPr>
          <p:nvPr/>
        </p:nvSpPr>
        <p:spPr bwMode="auto">
          <a:xfrm rot="5890322" flipH="1" flipV="1">
            <a:off x="6431409" y="3804299"/>
            <a:ext cx="332746" cy="2240396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38D2AC-89A9-3A3B-8556-8795D87946F5}"/>
              </a:ext>
            </a:extLst>
          </p:cNvPr>
          <p:cNvCxnSpPr>
            <a:cxnSpLocks/>
          </p:cNvCxnSpPr>
          <p:nvPr/>
        </p:nvCxnSpPr>
        <p:spPr>
          <a:xfrm>
            <a:off x="5543421" y="2478460"/>
            <a:ext cx="0" cy="71271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68">
            <a:extLst>
              <a:ext uri="{FF2B5EF4-FFF2-40B4-BE49-F238E27FC236}">
                <a16:creationId xmlns:a16="http://schemas.microsoft.com/office/drawing/2014/main" id="{57B48DF2-B1C4-4780-FF74-83191ADA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684" y="2269850"/>
            <a:ext cx="1421475" cy="215444"/>
          </a:xfrm>
          <a:prstGeom prst="rect">
            <a:avLst/>
          </a:prstGeom>
          <a:solidFill>
            <a:schemeClr val="bg1">
              <a:alpha val="6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" b="1" dirty="0"/>
              <a:t>Busy Bee Learning Center</a:t>
            </a:r>
          </a:p>
        </p:txBody>
      </p:sp>
      <p:grpSp>
        <p:nvGrpSpPr>
          <p:cNvPr id="33" name="Group 56">
            <a:extLst>
              <a:ext uri="{FF2B5EF4-FFF2-40B4-BE49-F238E27FC236}">
                <a16:creationId xmlns:a16="http://schemas.microsoft.com/office/drawing/2014/main" id="{322CB0DB-C0F5-28E2-1426-FA6079C73D77}"/>
              </a:ext>
            </a:extLst>
          </p:cNvPr>
          <p:cNvGrpSpPr>
            <a:grpSpLocks noChangeAspect="1"/>
          </p:cNvGrpSpPr>
          <p:nvPr/>
        </p:nvGrpSpPr>
        <p:grpSpPr bwMode="auto">
          <a:xfrm rot="16894126" flipH="1">
            <a:off x="9827023" y="5668480"/>
            <a:ext cx="327980" cy="342782"/>
            <a:chOff x="1155940" y="5395506"/>
            <a:chExt cx="792727" cy="84167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87F9A3-8097-1C93-40AD-2F6BD2A0769A}"/>
                </a:ext>
              </a:extLst>
            </p:cNvPr>
            <p:cNvCxnSpPr>
              <a:cxnSpLocks/>
              <a:stCxn id="36" idx="3"/>
              <a:endCxn id="37" idx="1"/>
            </p:cNvCxnSpPr>
            <p:nvPr/>
          </p:nvCxnSpPr>
          <p:spPr>
            <a:xfrm rot="17568921" flipH="1" flipV="1">
              <a:off x="1140108" y="5514224"/>
              <a:ext cx="616886" cy="3794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1043D60-2B79-1A44-01BB-C4E405955365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rot="17568921" flipH="1">
              <a:off x="1483260" y="5733978"/>
              <a:ext cx="645118" cy="2856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7C4EA6E-D0F2-4FA9-D7A9-F2BD60B9621E}"/>
                </a:ext>
              </a:extLst>
            </p:cNvPr>
            <p:cNvSpPr/>
            <p:nvPr/>
          </p:nvSpPr>
          <p:spPr>
            <a:xfrm rot="838168">
              <a:off x="1733381" y="5410633"/>
              <a:ext cx="108784" cy="110513"/>
            </a:xfrm>
            <a:prstGeom prst="ellipse">
              <a:avLst/>
            </a:prstGeom>
            <a:solidFill>
              <a:srgbClr val="FF0000">
                <a:alpha val="1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69E56269-2C96-D6F0-CCAB-A0B3FF781FA4}"/>
                </a:ext>
              </a:extLst>
            </p:cNvPr>
            <p:cNvSpPr/>
            <p:nvPr/>
          </p:nvSpPr>
          <p:spPr>
            <a:xfrm>
              <a:off x="1155940" y="5499434"/>
              <a:ext cx="655632" cy="737742"/>
            </a:xfrm>
            <a:custGeom>
              <a:avLst/>
              <a:gdLst>
                <a:gd name="connsiteX0" fmla="*/ 595313 w 654844"/>
                <a:gd name="connsiteY0" fmla="*/ 0 h 738187"/>
                <a:gd name="connsiteX1" fmla="*/ 0 w 654844"/>
                <a:gd name="connsiteY1" fmla="*/ 414337 h 738187"/>
                <a:gd name="connsiteX2" fmla="*/ 654844 w 654844"/>
                <a:gd name="connsiteY2" fmla="*/ 738187 h 738187"/>
                <a:gd name="connsiteX3" fmla="*/ 640557 w 654844"/>
                <a:gd name="connsiteY3" fmla="*/ 23812 h 738187"/>
                <a:gd name="connsiteX4" fmla="*/ 595313 w 654844"/>
                <a:gd name="connsiteY4" fmla="*/ 0 h 73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844" h="738187">
                  <a:moveTo>
                    <a:pt x="595313" y="0"/>
                  </a:moveTo>
                  <a:lnTo>
                    <a:pt x="0" y="414337"/>
                  </a:lnTo>
                  <a:lnTo>
                    <a:pt x="654844" y="738187"/>
                  </a:lnTo>
                  <a:lnTo>
                    <a:pt x="640557" y="23812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867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0337E21-563C-7944-A294-87F3ECDF2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16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05194C-8006-E084-84F0-842C5CA3DD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290" y="4830290"/>
            <a:ext cx="2027711" cy="20277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41E1FC9-30BE-612C-69D7-902048916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8280" y="4822304"/>
            <a:ext cx="996696" cy="2154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triangle" w="lg" len="med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indent="-219075" algn="ctr">
              <a:defRPr sz="800" b="1">
                <a:ln w="17780" cmpd="sng">
                  <a:noFill/>
                  <a:prstDash val="solid"/>
                  <a:miter lim="800000"/>
                </a:ln>
                <a:solidFill>
                  <a:schemeClr val="dk1"/>
                </a:solidFill>
                <a:latin typeface="Cambria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View Orientation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D41D257-DDCF-944F-BF0D-BC7B8ABA9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892" y="1494"/>
            <a:ext cx="2419109" cy="5394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Site</a:t>
            </a:r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H="1" flipV="1">
            <a:off x="6224358" y="2528175"/>
            <a:ext cx="2645" cy="1580601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B32AC72-2CF5-4F4A-8FA9-57A8B2657DDB}"/>
              </a:ext>
            </a:extLst>
          </p:cNvPr>
          <p:cNvCxnSpPr>
            <a:cxnSpLocks/>
          </p:cNvCxnSpPr>
          <p:nvPr/>
        </p:nvCxnSpPr>
        <p:spPr>
          <a:xfrm flipH="1" flipV="1">
            <a:off x="1524000" y="4349944"/>
            <a:ext cx="8833104" cy="8686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133">
            <a:extLst>
              <a:ext uri="{FF2B5EF4-FFF2-40B4-BE49-F238E27FC236}">
                <a16:creationId xmlns:a16="http://schemas.microsoft.com/office/drawing/2014/main" id="{613D3887-33CA-744D-95BC-A6647B18E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933" y="2279261"/>
            <a:ext cx="1218850" cy="261610"/>
          </a:xfrm>
          <a:prstGeom prst="rect">
            <a:avLst/>
          </a:prstGeom>
          <a:solidFill>
            <a:srgbClr val="0000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FFFFFF"/>
                </a:solidFill>
              </a:rPr>
              <a:t>Site</a:t>
            </a:r>
            <a:endParaRPr lang="en-US" altLang="en-US" sz="900" b="1" dirty="0">
              <a:solidFill>
                <a:srgbClr val="FFFFFF"/>
              </a:solidFill>
            </a:endParaRP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789F7CC0-6ABB-C09F-2470-8CB76AEF7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301" y="5392823"/>
            <a:ext cx="221787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b="1">
                <a:solidFill>
                  <a:srgbClr val="FFFC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200" dirty="0"/>
              <a:t>Maynard Lake Rd</a:t>
            </a:r>
          </a:p>
        </p:txBody>
      </p:sp>
      <p:sp>
        <p:nvSpPr>
          <p:cNvPr id="6" name="Line 33">
            <a:extLst>
              <a:ext uri="{FF2B5EF4-FFF2-40B4-BE49-F238E27FC236}">
                <a16:creationId xmlns:a16="http://schemas.microsoft.com/office/drawing/2014/main" id="{1BABE038-37D1-0353-FDB2-E71738F91EDA}"/>
              </a:ext>
            </a:extLst>
          </p:cNvPr>
          <p:cNvSpPr>
            <a:spLocks noChangeShapeType="1"/>
          </p:cNvSpPr>
          <p:nvPr/>
        </p:nvSpPr>
        <p:spPr bwMode="auto">
          <a:xfrm rot="5890322" flipH="1" flipV="1">
            <a:off x="6367401" y="4608971"/>
            <a:ext cx="332746" cy="2240396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6B49AD-54C3-AD6F-8891-6EF13D971741}"/>
              </a:ext>
            </a:extLst>
          </p:cNvPr>
          <p:cNvCxnSpPr>
            <a:cxnSpLocks/>
          </p:cNvCxnSpPr>
          <p:nvPr/>
        </p:nvCxnSpPr>
        <p:spPr>
          <a:xfrm>
            <a:off x="3636885" y="2410067"/>
            <a:ext cx="0" cy="71271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268">
            <a:extLst>
              <a:ext uri="{FF2B5EF4-FFF2-40B4-BE49-F238E27FC236}">
                <a16:creationId xmlns:a16="http://schemas.microsoft.com/office/drawing/2014/main" id="{CD3BB1BB-5DFF-ED21-A6C8-71D0AE36F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398" y="2189332"/>
            <a:ext cx="1216974" cy="215444"/>
          </a:xfrm>
          <a:prstGeom prst="rect">
            <a:avLst/>
          </a:prstGeom>
          <a:solidFill>
            <a:schemeClr val="bg1">
              <a:alpha val="6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800" b="1" dirty="0"/>
              <a:t>Leap of Faith Academy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D317B2-2852-9E27-9C15-B489FEA7FD77}"/>
              </a:ext>
            </a:extLst>
          </p:cNvPr>
          <p:cNvSpPr txBox="1"/>
          <p:nvPr/>
        </p:nvSpPr>
        <p:spPr>
          <a:xfrm>
            <a:off x="8555116" y="2976946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Hwy 55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337EA3-EDFF-B9B7-DE2F-25FAC102D578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8892708" y="3253945"/>
            <a:ext cx="1" cy="35635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56">
            <a:extLst>
              <a:ext uri="{FF2B5EF4-FFF2-40B4-BE49-F238E27FC236}">
                <a16:creationId xmlns:a16="http://schemas.microsoft.com/office/drawing/2014/main" id="{6CC12C4A-6AF1-FDF0-E241-0D31D7EB50E1}"/>
              </a:ext>
            </a:extLst>
          </p:cNvPr>
          <p:cNvGrpSpPr>
            <a:grpSpLocks noChangeAspect="1"/>
          </p:cNvGrpSpPr>
          <p:nvPr/>
        </p:nvGrpSpPr>
        <p:grpSpPr bwMode="auto">
          <a:xfrm rot="5804172" flipH="1">
            <a:off x="9664951" y="5836931"/>
            <a:ext cx="327980" cy="342782"/>
            <a:chOff x="1155940" y="5395506"/>
            <a:chExt cx="792727" cy="84167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2934B1E-C51F-38C4-A82B-650FFE590DF5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rot="17568921" flipH="1" flipV="1">
              <a:off x="1140108" y="5514224"/>
              <a:ext cx="616886" cy="3794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AFABF07-82FA-7142-DA93-EF8C8D9A2376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 rot="17568921" flipH="1">
              <a:off x="1483260" y="5733978"/>
              <a:ext cx="645118" cy="2856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9D5AA63-34E6-1143-95A1-366DB7C8341A}"/>
                </a:ext>
              </a:extLst>
            </p:cNvPr>
            <p:cNvSpPr/>
            <p:nvPr/>
          </p:nvSpPr>
          <p:spPr>
            <a:xfrm rot="838168">
              <a:off x="1733381" y="5410633"/>
              <a:ext cx="108784" cy="110513"/>
            </a:xfrm>
            <a:prstGeom prst="ellipse">
              <a:avLst/>
            </a:prstGeom>
            <a:solidFill>
              <a:srgbClr val="FF0000">
                <a:alpha val="1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8ECD0DF4-20BC-BBCD-22EF-41D78146EB3D}"/>
                </a:ext>
              </a:extLst>
            </p:cNvPr>
            <p:cNvSpPr/>
            <p:nvPr/>
          </p:nvSpPr>
          <p:spPr>
            <a:xfrm>
              <a:off x="1155940" y="5499434"/>
              <a:ext cx="655632" cy="737742"/>
            </a:xfrm>
            <a:custGeom>
              <a:avLst/>
              <a:gdLst>
                <a:gd name="connsiteX0" fmla="*/ 595313 w 654844"/>
                <a:gd name="connsiteY0" fmla="*/ 0 h 738187"/>
                <a:gd name="connsiteX1" fmla="*/ 0 w 654844"/>
                <a:gd name="connsiteY1" fmla="*/ 414337 h 738187"/>
                <a:gd name="connsiteX2" fmla="*/ 654844 w 654844"/>
                <a:gd name="connsiteY2" fmla="*/ 738187 h 738187"/>
                <a:gd name="connsiteX3" fmla="*/ 640557 w 654844"/>
                <a:gd name="connsiteY3" fmla="*/ 23812 h 738187"/>
                <a:gd name="connsiteX4" fmla="*/ 595313 w 654844"/>
                <a:gd name="connsiteY4" fmla="*/ 0 h 73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844" h="738187">
                  <a:moveTo>
                    <a:pt x="595313" y="0"/>
                  </a:moveTo>
                  <a:lnTo>
                    <a:pt x="0" y="414337"/>
                  </a:lnTo>
                  <a:lnTo>
                    <a:pt x="654844" y="738187"/>
                  </a:lnTo>
                  <a:lnTo>
                    <a:pt x="640557" y="23812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337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86A4EB3-9E85-3046-B1AD-27924169C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84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70E3685-14F3-22D2-0B13-FF38454926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212" y="4995140"/>
            <a:ext cx="1871272" cy="18712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14845AE-6453-A05C-5D28-14794EF9A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6938" y="6695976"/>
            <a:ext cx="996696" cy="2154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triangle" w="lg" len="med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indent="-219075" algn="ctr">
              <a:defRPr sz="800" b="1">
                <a:ln w="17780" cmpd="sng">
                  <a:noFill/>
                  <a:prstDash val="solid"/>
                  <a:miter lim="800000"/>
                </a:ln>
                <a:solidFill>
                  <a:schemeClr val="dk1"/>
                </a:solidFill>
                <a:latin typeface="Cambria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View Orientation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2A81FCE-4470-B27C-BE40-8E2C7A6B69AD}"/>
              </a:ext>
            </a:extLst>
          </p:cNvPr>
          <p:cNvGrpSpPr/>
          <p:nvPr/>
        </p:nvGrpSpPr>
        <p:grpSpPr>
          <a:xfrm rot="4861492">
            <a:off x="9795558" y="5759508"/>
            <a:ext cx="164170" cy="139837"/>
            <a:chOff x="5174729" y="1354857"/>
            <a:chExt cx="903758" cy="720693"/>
          </a:xfrm>
        </p:grpSpPr>
        <p:sp>
          <p:nvSpPr>
            <p:cNvPr id="48" name="Bent Arrow 30">
              <a:extLst>
                <a:ext uri="{FF2B5EF4-FFF2-40B4-BE49-F238E27FC236}">
                  <a16:creationId xmlns:a16="http://schemas.microsoft.com/office/drawing/2014/main" id="{54EC8CAD-A8F6-3638-CD36-B8BE959281EE}"/>
                </a:ext>
              </a:extLst>
            </p:cNvPr>
            <p:cNvSpPr/>
            <p:nvPr/>
          </p:nvSpPr>
          <p:spPr bwMode="auto">
            <a:xfrm rot="4904406">
              <a:off x="5204772" y="1623315"/>
              <a:ext cx="422192" cy="482278"/>
            </a:xfrm>
            <a:prstGeom prst="bentArrow">
              <a:avLst/>
            </a:prstGeom>
            <a:solidFill>
              <a:srgbClr val="FFFF00">
                <a:alpha val="65000"/>
              </a:srgbClr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49" name="Bent Arrow 31">
              <a:extLst>
                <a:ext uri="{FF2B5EF4-FFF2-40B4-BE49-F238E27FC236}">
                  <a16:creationId xmlns:a16="http://schemas.microsoft.com/office/drawing/2014/main" id="{4EAF31E9-AACE-39EC-1702-C6E5CB6A83B4}"/>
                </a:ext>
              </a:extLst>
            </p:cNvPr>
            <p:cNvSpPr/>
            <p:nvPr/>
          </p:nvSpPr>
          <p:spPr bwMode="auto">
            <a:xfrm rot="21193272">
              <a:off x="5656295" y="1547355"/>
              <a:ext cx="422192" cy="482278"/>
            </a:xfrm>
            <a:prstGeom prst="bentArrow">
              <a:avLst/>
            </a:prstGeom>
            <a:solidFill>
              <a:srgbClr val="FF0000">
                <a:alpha val="65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50" name="Bent Arrow 32">
              <a:extLst>
                <a:ext uri="{FF2B5EF4-FFF2-40B4-BE49-F238E27FC236}">
                  <a16:creationId xmlns:a16="http://schemas.microsoft.com/office/drawing/2014/main" id="{8CADDD18-8519-CB31-229C-3629F25B6E58}"/>
                </a:ext>
              </a:extLst>
            </p:cNvPr>
            <p:cNvSpPr/>
            <p:nvPr/>
          </p:nvSpPr>
          <p:spPr bwMode="auto">
            <a:xfrm rot="21193272" flipH="1">
              <a:off x="5335567" y="1393714"/>
              <a:ext cx="411261" cy="482278"/>
            </a:xfrm>
            <a:prstGeom prst="bentArrow">
              <a:avLst/>
            </a:prstGeom>
            <a:solidFill>
              <a:srgbClr val="FF0000">
                <a:alpha val="65000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51" name="Bent Arrow 33">
              <a:extLst>
                <a:ext uri="{FF2B5EF4-FFF2-40B4-BE49-F238E27FC236}">
                  <a16:creationId xmlns:a16="http://schemas.microsoft.com/office/drawing/2014/main" id="{EE6DDD97-9554-FA03-D7C9-F827604ACEB6}"/>
                </a:ext>
              </a:extLst>
            </p:cNvPr>
            <p:cNvSpPr/>
            <p:nvPr/>
          </p:nvSpPr>
          <p:spPr bwMode="auto">
            <a:xfrm rot="15555882" flipH="1">
              <a:off x="5414302" y="1319349"/>
              <a:ext cx="411261" cy="482278"/>
            </a:xfrm>
            <a:prstGeom prst="bentArrow">
              <a:avLst/>
            </a:prstGeom>
            <a:solidFill>
              <a:srgbClr val="FFFF00">
                <a:alpha val="65000"/>
              </a:srgbClr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Times New Roman" pitchFamily="18" charset="0"/>
              </a:endParaRPr>
            </a:p>
          </p:txBody>
        </p:sp>
      </p:grpSp>
      <p:sp>
        <p:nvSpPr>
          <p:cNvPr id="43" name="Line 35"/>
          <p:cNvSpPr>
            <a:spLocks noChangeShapeType="1"/>
          </p:cNvSpPr>
          <p:nvPr/>
        </p:nvSpPr>
        <p:spPr bwMode="auto">
          <a:xfrm flipH="1" flipV="1">
            <a:off x="5206652" y="1128257"/>
            <a:ext cx="0" cy="243040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33">
            <a:extLst>
              <a:ext uri="{FF2B5EF4-FFF2-40B4-BE49-F238E27FC236}">
                <a16:creationId xmlns:a16="http://schemas.microsoft.com/office/drawing/2014/main" id="{667C61D3-FE46-4445-8DEA-FFD12606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229" y="1013846"/>
            <a:ext cx="1218850" cy="261610"/>
          </a:xfrm>
          <a:prstGeom prst="rect">
            <a:avLst/>
          </a:prstGeom>
          <a:solidFill>
            <a:srgbClr val="0000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FFFFFF"/>
                </a:solidFill>
              </a:rPr>
              <a:t>Site</a:t>
            </a:r>
            <a:endParaRPr lang="en-US" altLang="en-US" sz="900" b="1" dirty="0">
              <a:solidFill>
                <a:srgbClr val="FFFFFF"/>
              </a:solidFill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FA0A1B0-8DDD-01A0-060B-C006163392E4}"/>
              </a:ext>
            </a:extLst>
          </p:cNvPr>
          <p:cNvSpPr/>
          <p:nvPr/>
        </p:nvSpPr>
        <p:spPr bwMode="auto">
          <a:xfrm>
            <a:off x="6918960" y="0"/>
            <a:ext cx="3749040" cy="54864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North on Hwy 55 </a:t>
            </a:r>
          </a:p>
        </p:txBody>
      </p:sp>
      <p:grpSp>
        <p:nvGrpSpPr>
          <p:cNvPr id="17" name="Group 56">
            <a:extLst>
              <a:ext uri="{FF2B5EF4-FFF2-40B4-BE49-F238E27FC236}">
                <a16:creationId xmlns:a16="http://schemas.microsoft.com/office/drawing/2014/main" id="{2DFE39FA-472C-7490-06C6-5B224E67AFB0}"/>
              </a:ext>
            </a:extLst>
          </p:cNvPr>
          <p:cNvGrpSpPr>
            <a:grpSpLocks noChangeAspect="1"/>
          </p:cNvGrpSpPr>
          <p:nvPr/>
        </p:nvGrpSpPr>
        <p:grpSpPr bwMode="auto">
          <a:xfrm rot="1786761" flipH="1">
            <a:off x="9478644" y="4868610"/>
            <a:ext cx="327980" cy="342782"/>
            <a:chOff x="1155940" y="5395506"/>
            <a:chExt cx="792727" cy="84167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2F5DD7-1CC3-E915-1EEA-D78F93466FAA}"/>
                </a:ext>
              </a:extLst>
            </p:cNvPr>
            <p:cNvCxnSpPr>
              <a:cxnSpLocks/>
              <a:stCxn id="32" idx="3"/>
              <a:endCxn id="33" idx="1"/>
            </p:cNvCxnSpPr>
            <p:nvPr/>
          </p:nvCxnSpPr>
          <p:spPr>
            <a:xfrm rot="17568921" flipH="1" flipV="1">
              <a:off x="1140108" y="5514224"/>
              <a:ext cx="616886" cy="3794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9AB22DE-DEA2-5024-3D9B-57257B778737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 rot="17568921" flipH="1">
              <a:off x="1483260" y="5733978"/>
              <a:ext cx="645118" cy="2856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5CEA061-1634-4FFB-9673-9A56909E2590}"/>
                </a:ext>
              </a:extLst>
            </p:cNvPr>
            <p:cNvSpPr/>
            <p:nvPr/>
          </p:nvSpPr>
          <p:spPr>
            <a:xfrm rot="838168">
              <a:off x="1733381" y="5410633"/>
              <a:ext cx="108784" cy="110513"/>
            </a:xfrm>
            <a:prstGeom prst="ellipse">
              <a:avLst/>
            </a:prstGeom>
            <a:solidFill>
              <a:srgbClr val="FF0000">
                <a:alpha val="1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37979D73-7D94-20BC-001B-0C195ACC0D8F}"/>
                </a:ext>
              </a:extLst>
            </p:cNvPr>
            <p:cNvSpPr/>
            <p:nvPr/>
          </p:nvSpPr>
          <p:spPr>
            <a:xfrm>
              <a:off x="1155940" y="5499434"/>
              <a:ext cx="655632" cy="737742"/>
            </a:xfrm>
            <a:custGeom>
              <a:avLst/>
              <a:gdLst>
                <a:gd name="connsiteX0" fmla="*/ 595313 w 654844"/>
                <a:gd name="connsiteY0" fmla="*/ 0 h 738187"/>
                <a:gd name="connsiteX1" fmla="*/ 0 w 654844"/>
                <a:gd name="connsiteY1" fmla="*/ 414337 h 738187"/>
                <a:gd name="connsiteX2" fmla="*/ 654844 w 654844"/>
                <a:gd name="connsiteY2" fmla="*/ 738187 h 738187"/>
                <a:gd name="connsiteX3" fmla="*/ 640557 w 654844"/>
                <a:gd name="connsiteY3" fmla="*/ 23812 h 738187"/>
                <a:gd name="connsiteX4" fmla="*/ 595313 w 654844"/>
                <a:gd name="connsiteY4" fmla="*/ 0 h 73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844" h="738187">
                  <a:moveTo>
                    <a:pt x="595313" y="0"/>
                  </a:moveTo>
                  <a:lnTo>
                    <a:pt x="0" y="414337"/>
                  </a:lnTo>
                  <a:lnTo>
                    <a:pt x="654844" y="738187"/>
                  </a:lnTo>
                  <a:lnTo>
                    <a:pt x="640557" y="23812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 dirty="0"/>
            </a:p>
          </p:txBody>
        </p:sp>
      </p:grpSp>
      <p:sp>
        <p:nvSpPr>
          <p:cNvPr id="60" name="Text Box 34">
            <a:extLst>
              <a:ext uri="{FF2B5EF4-FFF2-40B4-BE49-F238E27FC236}">
                <a16:creationId xmlns:a16="http://schemas.microsoft.com/office/drawing/2014/main" id="{5EC22206-EEFA-8514-DE7B-529A9E614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5646931"/>
            <a:ext cx="122680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b="1">
                <a:solidFill>
                  <a:srgbClr val="FFFC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 dirty="0"/>
              <a:t>Hwy 55</a:t>
            </a:r>
          </a:p>
        </p:txBody>
      </p:sp>
      <p:sp>
        <p:nvSpPr>
          <p:cNvPr id="61" name="Line 33">
            <a:extLst>
              <a:ext uri="{FF2B5EF4-FFF2-40B4-BE49-F238E27FC236}">
                <a16:creationId xmlns:a16="http://schemas.microsoft.com/office/drawing/2014/main" id="{BC352496-A946-85EE-BC6A-F6711F0D4C3C}"/>
              </a:ext>
            </a:extLst>
          </p:cNvPr>
          <p:cNvSpPr>
            <a:spLocks noChangeShapeType="1"/>
          </p:cNvSpPr>
          <p:nvPr/>
        </p:nvSpPr>
        <p:spPr bwMode="auto">
          <a:xfrm rot="5890322" flipV="1">
            <a:off x="6055908" y="4821117"/>
            <a:ext cx="1525534" cy="144203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" name="Bent Arrow 1">
            <a:extLst>
              <a:ext uri="{FF2B5EF4-FFF2-40B4-BE49-F238E27FC236}">
                <a16:creationId xmlns:a16="http://schemas.microsoft.com/office/drawing/2014/main" id="{F8A6C136-386B-E123-B9B7-AB45992E8B62}"/>
              </a:ext>
            </a:extLst>
          </p:cNvPr>
          <p:cNvSpPr/>
          <p:nvPr/>
        </p:nvSpPr>
        <p:spPr>
          <a:xfrm rot="17021534">
            <a:off x="9529414" y="5688022"/>
            <a:ext cx="122312" cy="166027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A8ED9-B7DC-AEFD-DC1B-59557C35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772"/>
            <a:ext cx="10515600" cy="736562"/>
          </a:xfrm>
        </p:spPr>
        <p:txBody>
          <a:bodyPr/>
          <a:lstStyle/>
          <a:p>
            <a:pPr algn="ctr"/>
            <a:r>
              <a:rPr lang="en-US" dirty="0"/>
              <a:t>Town of Erwin Future Land Use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E96FA-A7FE-F168-1E9A-9186D425C5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05718"/>
            <a:ext cx="9942786" cy="4624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35048F-5830-1EE8-9E1F-EA8526FA8E5F}"/>
              </a:ext>
            </a:extLst>
          </p:cNvPr>
          <p:cNvSpPr txBox="1"/>
          <p:nvPr/>
        </p:nvSpPr>
        <p:spPr>
          <a:xfrm>
            <a:off x="2630625" y="5852282"/>
            <a:ext cx="7271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Proposed zoning of B-2 (Highway Business) on HWY 55 is </a:t>
            </a:r>
            <a:r>
              <a:rPr lang="en-US" u="sng" dirty="0"/>
              <a:t>compatible</a:t>
            </a:r>
            <a:r>
              <a:rPr lang="en-US" dirty="0"/>
              <a:t> with the Town of Erwin’s Future Land Use Map for Commercial/Mixed Use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ACBB35-2B96-4EC2-EE8B-F055FF362F22}"/>
              </a:ext>
            </a:extLst>
          </p:cNvPr>
          <p:cNvCxnSpPr>
            <a:cxnSpLocks/>
          </p:cNvCxnSpPr>
          <p:nvPr/>
        </p:nvCxnSpPr>
        <p:spPr>
          <a:xfrm flipH="1" flipV="1">
            <a:off x="6358759" y="3050423"/>
            <a:ext cx="3836275" cy="5020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D360280-3C60-8F88-E014-E050B2469176}"/>
              </a:ext>
            </a:extLst>
          </p:cNvPr>
          <p:cNvSpPr txBox="1"/>
          <p:nvPr/>
        </p:nvSpPr>
        <p:spPr>
          <a:xfrm>
            <a:off x="10195034" y="3367831"/>
            <a:ext cx="177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Parcel Location </a:t>
            </a:r>
          </a:p>
        </p:txBody>
      </p:sp>
    </p:spTree>
    <p:extLst>
      <p:ext uri="{BB962C8B-B14F-4D97-AF65-F5344CB8AC3E}">
        <p14:creationId xmlns:p14="http://schemas.microsoft.com/office/powerpoint/2010/main" val="38368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6802-FE74-22E1-41B2-CBC3120B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379" y="220717"/>
            <a:ext cx="5813331" cy="15765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Updated Site Plan Design After Collaboration With NCDOT</a:t>
            </a:r>
          </a:p>
        </p:txBody>
      </p:sp>
      <p:pic>
        <p:nvPicPr>
          <p:cNvPr id="5" name="Content Placeholder 4" descr="A blueprint of a building&#10;&#10;Description automatically generated">
            <a:extLst>
              <a:ext uri="{FF2B5EF4-FFF2-40B4-BE49-F238E27FC236}">
                <a16:creationId xmlns:a16="http://schemas.microsoft.com/office/drawing/2014/main" id="{D807A74B-7D67-A5D2-9A0D-FEF199B7B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601" t="10410" r="11777" b="28195"/>
          <a:stretch/>
        </p:blipFill>
        <p:spPr>
          <a:xfrm>
            <a:off x="5935382" y="2183581"/>
            <a:ext cx="6256617" cy="321859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33326B-E283-6C92-BBF5-08BE2AC46E2C}"/>
              </a:ext>
            </a:extLst>
          </p:cNvPr>
          <p:cNvSpPr txBox="1">
            <a:spLocks/>
          </p:cNvSpPr>
          <p:nvPr/>
        </p:nvSpPr>
        <p:spPr>
          <a:xfrm>
            <a:off x="123903" y="0"/>
            <a:ext cx="5813331" cy="1576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Initial Site Plan Design</a:t>
            </a:r>
          </a:p>
        </p:txBody>
      </p:sp>
      <p:pic>
        <p:nvPicPr>
          <p:cNvPr id="8" name="Picture 7" descr="A black and white drawing of a building&#10;&#10;Description automatically generated">
            <a:extLst>
              <a:ext uri="{FF2B5EF4-FFF2-40B4-BE49-F238E27FC236}">
                <a16:creationId xmlns:a16="http://schemas.microsoft.com/office/drawing/2014/main" id="{2AF66012-0B31-1A74-9F40-F35EDBF67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34802" y="1138835"/>
            <a:ext cx="2629882" cy="51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3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384</Words>
  <Application>Microsoft Macintosh PowerPoint</Application>
  <PresentationFormat>Widescreen</PresentationFormat>
  <Paragraphs>87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Aptos</vt:lpstr>
      <vt:lpstr>Aptos Display</vt:lpstr>
      <vt:lpstr>Arial</vt:lpstr>
      <vt:lpstr>Courier New</vt:lpstr>
      <vt:lpstr>Times New Roman</vt:lpstr>
      <vt:lpstr>Office Theme</vt:lpstr>
      <vt:lpstr>Town of Erwin: Planning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Town of Erwin Future Land Use Plan</vt:lpstr>
      <vt:lpstr>Updated Site Plan Design After Collaboration With NCDOT</vt:lpstr>
      <vt:lpstr>Traffic Counts Analysis</vt:lpstr>
      <vt:lpstr>Permitting Process: Checks and Balances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 Accord</dc:creator>
  <cp:lastModifiedBy>Cat Accord</cp:lastModifiedBy>
  <cp:revision>18</cp:revision>
  <dcterms:created xsi:type="dcterms:W3CDTF">2024-11-15T13:38:20Z</dcterms:created>
  <dcterms:modified xsi:type="dcterms:W3CDTF">2024-11-18T20:35:41Z</dcterms:modified>
</cp:coreProperties>
</file>