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645" r:id="rId2"/>
    <p:sldId id="256" r:id="rId3"/>
    <p:sldId id="258" r:id="rId4"/>
    <p:sldId id="259" r:id="rId5"/>
    <p:sldId id="646" r:id="rId6"/>
    <p:sldId id="643" r:id="rId7"/>
    <p:sldId id="659" r:id="rId8"/>
    <p:sldId id="534" r:id="rId9"/>
    <p:sldId id="639" r:id="rId10"/>
    <p:sldId id="314" r:id="rId11"/>
    <p:sldId id="264" r:id="rId12"/>
    <p:sldId id="654" r:id="rId13"/>
    <p:sldId id="637" r:id="rId14"/>
    <p:sldId id="640" r:id="rId15"/>
    <p:sldId id="648" r:id="rId16"/>
    <p:sldId id="658" r:id="rId17"/>
    <p:sldId id="657" r:id="rId18"/>
    <p:sldId id="660" r:id="rId19"/>
    <p:sldId id="665" r:id="rId20"/>
    <p:sldId id="664" r:id="rId21"/>
    <p:sldId id="663" r:id="rId22"/>
    <p:sldId id="669" r:id="rId23"/>
    <p:sldId id="653" r:id="rId24"/>
    <p:sldId id="667" r:id="rId25"/>
    <p:sldId id="656" r:id="rId26"/>
    <p:sldId id="668" r:id="rId27"/>
    <p:sldId id="655" r:id="rId28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F28DD-038B-4718-98FE-ADD9E4BD299C}" v="24" dt="2025-02-24T16:38:12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1742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1" d="100"/>
          <a:sy n="51" d="100"/>
        </p:scale>
        <p:origin x="18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Phillips" userId="6683969f0b96c0ed" providerId="LiveId" clId="{273F28DD-038B-4718-98FE-ADD9E4BD299C}"/>
    <pc:docChg chg="undo custSel delSld modSld sldOrd">
      <pc:chgData name="Erika Phillips" userId="6683969f0b96c0ed" providerId="LiveId" clId="{273F28DD-038B-4718-98FE-ADD9E4BD299C}" dt="2025-02-24T16:39:10.585" v="1206" actId="20577"/>
      <pc:docMkLst>
        <pc:docMk/>
      </pc:docMkLst>
      <pc:sldChg chg="modSp">
        <pc:chgData name="Erika Phillips" userId="6683969f0b96c0ed" providerId="LiveId" clId="{273F28DD-038B-4718-98FE-ADD9E4BD299C}" dt="2025-02-20T17:56:35.626" v="17"/>
        <pc:sldMkLst>
          <pc:docMk/>
          <pc:sldMk cId="0" sldId="259"/>
        </pc:sldMkLst>
        <pc:spChg chg="mod">
          <ac:chgData name="Erika Phillips" userId="6683969f0b96c0ed" providerId="LiveId" clId="{273F28DD-038B-4718-98FE-ADD9E4BD299C}" dt="2025-02-20T17:56:35.626" v="17"/>
          <ac:spMkLst>
            <pc:docMk/>
            <pc:sldMk cId="0" sldId="259"/>
            <ac:spMk id="7171" creationId="{69C724CE-4112-BD94-DEB8-71C874836258}"/>
          </ac:spMkLst>
        </pc:spChg>
      </pc:sldChg>
      <pc:sldChg chg="del">
        <pc:chgData name="Erika Phillips" userId="6683969f0b96c0ed" providerId="LiveId" clId="{273F28DD-038B-4718-98FE-ADD9E4BD299C}" dt="2025-02-20T18:00:04.560" v="129" actId="2696"/>
        <pc:sldMkLst>
          <pc:docMk/>
          <pc:sldMk cId="0" sldId="271"/>
        </pc:sldMkLst>
      </pc:sldChg>
      <pc:sldChg chg="delSp modSp mod">
        <pc:chgData name="Erika Phillips" userId="6683969f0b96c0ed" providerId="LiveId" clId="{273F28DD-038B-4718-98FE-ADD9E4BD299C}" dt="2025-02-20T18:58:22.541" v="1154" actId="1076"/>
        <pc:sldMkLst>
          <pc:docMk/>
          <pc:sldMk cId="0" sldId="314"/>
        </pc:sldMkLst>
        <pc:spChg chg="mod">
          <ac:chgData name="Erika Phillips" userId="6683969f0b96c0ed" providerId="LiveId" clId="{273F28DD-038B-4718-98FE-ADD9E4BD299C}" dt="2025-02-20T18:58:15.980" v="1153" actId="1076"/>
          <ac:spMkLst>
            <pc:docMk/>
            <pc:sldMk cId="0" sldId="314"/>
            <ac:spMk id="4" creationId="{0A88D27D-4360-D937-40B0-C5DF382B505A}"/>
          </ac:spMkLst>
        </pc:spChg>
        <pc:spChg chg="mod">
          <ac:chgData name="Erika Phillips" userId="6683969f0b96c0ed" providerId="LiveId" clId="{273F28DD-038B-4718-98FE-ADD9E4BD299C}" dt="2025-02-20T18:58:22.541" v="1154" actId="1076"/>
          <ac:spMkLst>
            <pc:docMk/>
            <pc:sldMk cId="0" sldId="314"/>
            <ac:spMk id="16" creationId="{303FC0B1-3F06-56D9-3B24-D4E1351118B8}"/>
          </ac:spMkLst>
        </pc:spChg>
      </pc:sldChg>
      <pc:sldChg chg="modSp">
        <pc:chgData name="Erika Phillips" userId="6683969f0b96c0ed" providerId="LiveId" clId="{273F28DD-038B-4718-98FE-ADD9E4BD299C}" dt="2025-02-20T17:56:35.626" v="17"/>
        <pc:sldMkLst>
          <pc:docMk/>
          <pc:sldMk cId="0" sldId="534"/>
        </pc:sldMkLst>
        <pc:spChg chg="mod">
          <ac:chgData name="Erika Phillips" userId="6683969f0b96c0ed" providerId="LiveId" clId="{273F28DD-038B-4718-98FE-ADD9E4BD299C}" dt="2025-02-20T17:56:35.626" v="17"/>
          <ac:spMkLst>
            <pc:docMk/>
            <pc:sldMk cId="0" sldId="534"/>
            <ac:spMk id="72706" creationId="{22C489FD-FC22-896E-ABB6-82D477C0869B}"/>
          </ac:spMkLst>
        </pc:spChg>
      </pc:sldChg>
      <pc:sldChg chg="del">
        <pc:chgData name="Erika Phillips" userId="6683969f0b96c0ed" providerId="LiveId" clId="{273F28DD-038B-4718-98FE-ADD9E4BD299C}" dt="2025-02-20T18:00:22.515" v="130" actId="2696"/>
        <pc:sldMkLst>
          <pc:docMk/>
          <pc:sldMk cId="0" sldId="540"/>
        </pc:sldMkLst>
      </pc:sldChg>
      <pc:sldChg chg="modSp mod">
        <pc:chgData name="Erika Phillips" userId="6683969f0b96c0ed" providerId="LiveId" clId="{273F28DD-038B-4718-98FE-ADD9E4BD299C}" dt="2025-02-20T18:57:49.488" v="1151" actId="20577"/>
        <pc:sldMkLst>
          <pc:docMk/>
          <pc:sldMk cId="0" sldId="639"/>
        </pc:sldMkLst>
        <pc:spChg chg="mod">
          <ac:chgData name="Erika Phillips" userId="6683969f0b96c0ed" providerId="LiveId" clId="{273F28DD-038B-4718-98FE-ADD9E4BD299C}" dt="2025-02-20T18:57:49.488" v="1151" actId="20577"/>
          <ac:spMkLst>
            <pc:docMk/>
            <pc:sldMk cId="0" sldId="639"/>
            <ac:spMk id="9218" creationId="{53B149F1-C6AE-4FCC-4205-DFC200DCC590}"/>
          </ac:spMkLst>
        </pc:spChg>
        <pc:spChg chg="mod">
          <ac:chgData name="Erika Phillips" userId="6683969f0b96c0ed" providerId="LiveId" clId="{273F28DD-038B-4718-98FE-ADD9E4BD299C}" dt="2025-02-20T17:59:24.996" v="123" actId="1076"/>
          <ac:spMkLst>
            <pc:docMk/>
            <pc:sldMk cId="0" sldId="639"/>
            <ac:spMk id="24579" creationId="{D3211294-FD98-D01A-8C75-8656187BDE54}"/>
          </ac:spMkLst>
        </pc:spChg>
        <pc:spChg chg="mod">
          <ac:chgData name="Erika Phillips" userId="6683969f0b96c0ed" providerId="LiveId" clId="{273F28DD-038B-4718-98FE-ADD9E4BD299C}" dt="2025-02-20T17:59:52.294" v="128" actId="20577"/>
          <ac:spMkLst>
            <pc:docMk/>
            <pc:sldMk cId="0" sldId="639"/>
            <ac:spMk id="24580" creationId="{59912636-9CF1-13B0-EB58-007AC8B767BF}"/>
          </ac:spMkLst>
        </pc:spChg>
      </pc:sldChg>
      <pc:sldChg chg="modSp mod">
        <pc:chgData name="Erika Phillips" userId="6683969f0b96c0ed" providerId="LiveId" clId="{273F28DD-038B-4718-98FE-ADD9E4BD299C}" dt="2025-02-20T18:04:33.077" v="245" actId="1076"/>
        <pc:sldMkLst>
          <pc:docMk/>
          <pc:sldMk cId="0" sldId="640"/>
        </pc:sldMkLst>
        <pc:spChg chg="mod">
          <ac:chgData name="Erika Phillips" userId="6683969f0b96c0ed" providerId="LiveId" clId="{273F28DD-038B-4718-98FE-ADD9E4BD299C}" dt="2025-02-20T18:04:33.077" v="245" actId="1076"/>
          <ac:spMkLst>
            <pc:docMk/>
            <pc:sldMk cId="0" sldId="640"/>
            <ac:spMk id="3" creationId="{EEC3910D-C083-92B2-6D2E-8078E8FBA47B}"/>
          </ac:spMkLst>
        </pc:spChg>
      </pc:sldChg>
      <pc:sldChg chg="modSp mod">
        <pc:chgData name="Erika Phillips" userId="6683969f0b96c0ed" providerId="LiveId" clId="{273F28DD-038B-4718-98FE-ADD9E4BD299C}" dt="2025-02-20T14:46:34.731" v="16" actId="313"/>
        <pc:sldMkLst>
          <pc:docMk/>
          <pc:sldMk cId="0" sldId="643"/>
        </pc:sldMkLst>
        <pc:spChg chg="mod">
          <ac:chgData name="Erika Phillips" userId="6683969f0b96c0ed" providerId="LiveId" clId="{273F28DD-038B-4718-98FE-ADD9E4BD299C}" dt="2025-02-20T14:46:34.731" v="16" actId="313"/>
          <ac:spMkLst>
            <pc:docMk/>
            <pc:sldMk cId="0" sldId="643"/>
            <ac:spMk id="16386" creationId="{6AED92C3-90BC-1C15-7711-9F25B42FA413}"/>
          </ac:spMkLst>
        </pc:spChg>
      </pc:sldChg>
      <pc:sldChg chg="addSp delSp modSp mod">
        <pc:chgData name="Erika Phillips" userId="6683969f0b96c0ed" providerId="LiveId" clId="{273F28DD-038B-4718-98FE-ADD9E4BD299C}" dt="2025-02-20T14:46:20.960" v="15" actId="14100"/>
        <pc:sldMkLst>
          <pc:docMk/>
          <pc:sldMk cId="0" sldId="645"/>
        </pc:sldMkLst>
        <pc:spChg chg="mod">
          <ac:chgData name="Erika Phillips" userId="6683969f0b96c0ed" providerId="LiveId" clId="{273F28DD-038B-4718-98FE-ADD9E4BD299C}" dt="2025-02-20T14:42:05.240" v="4" actId="20577"/>
          <ac:spMkLst>
            <pc:docMk/>
            <pc:sldMk cId="0" sldId="645"/>
            <ac:spMk id="8" creationId="{01061FC2-3104-5D23-A98D-CE80954900B9}"/>
          </ac:spMkLst>
        </pc:spChg>
        <pc:picChg chg="add mod">
          <ac:chgData name="Erika Phillips" userId="6683969f0b96c0ed" providerId="LiveId" clId="{273F28DD-038B-4718-98FE-ADD9E4BD299C}" dt="2025-02-20T14:46:20.960" v="15" actId="14100"/>
          <ac:picMkLst>
            <pc:docMk/>
            <pc:sldMk cId="0" sldId="645"/>
            <ac:picMk id="1028" creationId="{DDC249C1-6880-A1A4-EE2C-1C2CA286B42F}"/>
          </ac:picMkLst>
        </pc:picChg>
      </pc:sldChg>
      <pc:sldChg chg="modSp mod">
        <pc:chgData name="Erika Phillips" userId="6683969f0b96c0ed" providerId="LiveId" clId="{273F28DD-038B-4718-98FE-ADD9E4BD299C}" dt="2025-02-20T18:56:50.112" v="1145" actId="20577"/>
        <pc:sldMkLst>
          <pc:docMk/>
          <pc:sldMk cId="0" sldId="646"/>
        </pc:sldMkLst>
        <pc:spChg chg="mod">
          <ac:chgData name="Erika Phillips" userId="6683969f0b96c0ed" providerId="LiveId" clId="{273F28DD-038B-4718-98FE-ADD9E4BD299C}" dt="2025-02-20T18:56:50.112" v="1145" actId="20577"/>
          <ac:spMkLst>
            <pc:docMk/>
            <pc:sldMk cId="0" sldId="646"/>
            <ac:spMk id="16386" creationId="{BC98EB5F-5454-4588-D3B4-D446F6071D37}"/>
          </ac:spMkLst>
        </pc:spChg>
      </pc:sldChg>
      <pc:sldChg chg="ord">
        <pc:chgData name="Erika Phillips" userId="6683969f0b96c0ed" providerId="LiveId" clId="{273F28DD-038B-4718-98FE-ADD9E4BD299C}" dt="2025-02-20T18:54:11.817" v="1122"/>
        <pc:sldMkLst>
          <pc:docMk/>
          <pc:sldMk cId="3490168099" sldId="653"/>
        </pc:sldMkLst>
      </pc:sldChg>
      <pc:sldChg chg="ord">
        <pc:chgData name="Erika Phillips" userId="6683969f0b96c0ed" providerId="LiveId" clId="{273F28DD-038B-4718-98FE-ADD9E4BD299C}" dt="2025-02-20T19:17:10.618" v="1164"/>
        <pc:sldMkLst>
          <pc:docMk/>
          <pc:sldMk cId="0" sldId="656"/>
        </pc:sldMkLst>
      </pc:sldChg>
      <pc:sldChg chg="modSp mod">
        <pc:chgData name="Erika Phillips" userId="6683969f0b96c0ed" providerId="LiveId" clId="{273F28DD-038B-4718-98FE-ADD9E4BD299C}" dt="2025-02-20T18:06:45.390" v="284" actId="14100"/>
        <pc:sldMkLst>
          <pc:docMk/>
          <pc:sldMk cId="0" sldId="657"/>
        </pc:sldMkLst>
        <pc:graphicFrameChg chg="mod modGraphic">
          <ac:chgData name="Erika Phillips" userId="6683969f0b96c0ed" providerId="LiveId" clId="{273F28DD-038B-4718-98FE-ADD9E4BD299C}" dt="2025-02-20T18:06:45.390" v="284" actId="14100"/>
          <ac:graphicFrameMkLst>
            <pc:docMk/>
            <pc:sldMk cId="0" sldId="657"/>
            <ac:graphicFrameMk id="4" creationId="{FA4872A3-40CB-585D-9A7D-C9D9E76913C1}"/>
          </ac:graphicFrameMkLst>
        </pc:graphicFrameChg>
      </pc:sldChg>
      <pc:sldChg chg="del">
        <pc:chgData name="Erika Phillips" userId="6683969f0b96c0ed" providerId="LiveId" clId="{273F28DD-038B-4718-98FE-ADD9E4BD299C}" dt="2025-02-20T19:15:04.113" v="1158" actId="2696"/>
        <pc:sldMkLst>
          <pc:docMk/>
          <pc:sldMk cId="535537265" sldId="661"/>
        </pc:sldMkLst>
      </pc:sldChg>
      <pc:sldChg chg="modSp mod">
        <pc:chgData name="Erika Phillips" userId="6683969f0b96c0ed" providerId="LiveId" clId="{273F28DD-038B-4718-98FE-ADD9E4BD299C}" dt="2025-02-20T18:22:52.136" v="860" actId="1076"/>
        <pc:sldMkLst>
          <pc:docMk/>
          <pc:sldMk cId="3453333158" sldId="663"/>
        </pc:sldMkLst>
        <pc:graphicFrameChg chg="mod modGraphic">
          <ac:chgData name="Erika Phillips" userId="6683969f0b96c0ed" providerId="LiveId" clId="{273F28DD-038B-4718-98FE-ADD9E4BD299C}" dt="2025-02-20T18:22:52.136" v="860" actId="1076"/>
          <ac:graphicFrameMkLst>
            <pc:docMk/>
            <pc:sldMk cId="3453333158" sldId="663"/>
            <ac:graphicFrameMk id="4" creationId="{4E2F33F2-BD59-9D37-D899-BD9D5E123F13}"/>
          </ac:graphicFrameMkLst>
        </pc:graphicFrameChg>
      </pc:sldChg>
      <pc:sldChg chg="modSp mod">
        <pc:chgData name="Erika Phillips" userId="6683969f0b96c0ed" providerId="LiveId" clId="{273F28DD-038B-4718-98FE-ADD9E4BD299C}" dt="2025-02-24T16:38:26.216" v="1172" actId="14734"/>
        <pc:sldMkLst>
          <pc:docMk/>
          <pc:sldMk cId="2934823932" sldId="664"/>
        </pc:sldMkLst>
        <pc:graphicFrameChg chg="mod modGraphic">
          <ac:chgData name="Erika Phillips" userId="6683969f0b96c0ed" providerId="LiveId" clId="{273F28DD-038B-4718-98FE-ADD9E4BD299C}" dt="2025-02-24T16:38:26.216" v="1172" actId="14734"/>
          <ac:graphicFrameMkLst>
            <pc:docMk/>
            <pc:sldMk cId="2934823932" sldId="664"/>
            <ac:graphicFrameMk id="3" creationId="{741E12A0-2D70-56F8-B7FF-6234F98578C3}"/>
          </ac:graphicFrameMkLst>
        </pc:graphicFrameChg>
      </pc:sldChg>
      <pc:sldChg chg="modSp mod">
        <pc:chgData name="Erika Phillips" userId="6683969f0b96c0ed" providerId="LiveId" clId="{273F28DD-038B-4718-98FE-ADD9E4BD299C}" dt="2025-02-20T19:22:55.901" v="1167" actId="123"/>
        <pc:sldMkLst>
          <pc:docMk/>
          <pc:sldMk cId="2785010651" sldId="665"/>
        </pc:sldMkLst>
        <pc:spChg chg="mod">
          <ac:chgData name="Erika Phillips" userId="6683969f0b96c0ed" providerId="LiveId" clId="{273F28DD-038B-4718-98FE-ADD9E4BD299C}" dt="2025-02-20T19:22:55.901" v="1167" actId="123"/>
          <ac:spMkLst>
            <pc:docMk/>
            <pc:sldMk cId="2785010651" sldId="665"/>
            <ac:spMk id="2" creationId="{EC9052E3-7A86-9B15-AD2D-6A78C84BCD4D}"/>
          </ac:spMkLst>
        </pc:spChg>
      </pc:sldChg>
      <pc:sldChg chg="del ord">
        <pc:chgData name="Erika Phillips" userId="6683969f0b96c0ed" providerId="LiveId" clId="{273F28DD-038B-4718-98FE-ADD9E4BD299C}" dt="2025-02-20T19:14:33.003" v="1157" actId="2696"/>
        <pc:sldMkLst>
          <pc:docMk/>
          <pc:sldMk cId="3007661802" sldId="666"/>
        </pc:sldMkLst>
      </pc:sldChg>
      <pc:sldChg chg="modSp mod">
        <pc:chgData name="Erika Phillips" userId="6683969f0b96c0ed" providerId="LiveId" clId="{273F28DD-038B-4718-98FE-ADD9E4BD299C}" dt="2025-02-20T18:55:49.485" v="1141" actId="14100"/>
        <pc:sldMkLst>
          <pc:docMk/>
          <pc:sldMk cId="913663087" sldId="668"/>
        </pc:sldMkLst>
        <pc:spChg chg="mod">
          <ac:chgData name="Erika Phillips" userId="6683969f0b96c0ed" providerId="LiveId" clId="{273F28DD-038B-4718-98FE-ADD9E4BD299C}" dt="2025-02-20T18:55:49.485" v="1141" actId="14100"/>
          <ac:spMkLst>
            <pc:docMk/>
            <pc:sldMk cId="913663087" sldId="668"/>
            <ac:spMk id="3" creationId="{CA93DBC0-103E-7B36-C691-8106B0B7343D}"/>
          </ac:spMkLst>
        </pc:spChg>
      </pc:sldChg>
      <pc:sldChg chg="addSp delSp modSp mod">
        <pc:chgData name="Erika Phillips" userId="6683969f0b96c0ed" providerId="LiveId" clId="{273F28DD-038B-4718-98FE-ADD9E4BD299C}" dt="2025-02-24T16:39:10.585" v="1206" actId="20577"/>
        <pc:sldMkLst>
          <pc:docMk/>
          <pc:sldMk cId="3234375318" sldId="669"/>
        </pc:sldMkLst>
        <pc:spChg chg="mod">
          <ac:chgData name="Erika Phillips" userId="6683969f0b96c0ed" providerId="LiveId" clId="{273F28DD-038B-4718-98FE-ADD9E4BD299C}" dt="2025-02-20T18:24:10.047" v="887" actId="20577"/>
          <ac:spMkLst>
            <pc:docMk/>
            <pc:sldMk cId="3234375318" sldId="669"/>
            <ac:spMk id="3" creationId="{876EFE43-FF0C-3E81-E530-0CB8376EDAB1}"/>
          </ac:spMkLst>
        </pc:spChg>
        <pc:spChg chg="add mod">
          <ac:chgData name="Erika Phillips" userId="6683969f0b96c0ed" providerId="LiveId" clId="{273F28DD-038B-4718-98FE-ADD9E4BD299C}" dt="2025-02-24T16:39:10.585" v="1206" actId="20577"/>
          <ac:spMkLst>
            <pc:docMk/>
            <pc:sldMk cId="3234375318" sldId="669"/>
            <ac:spMk id="4" creationId="{46A30C07-48A3-E824-9FE7-A1A43876C0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209AE-AA6A-465C-9DBF-2ED243208EE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F0266-09C0-4B1E-AD26-C7604F5D9BCD}">
      <dgm:prSet phldrT="[Text]"/>
      <dgm:spPr/>
      <dgm:t>
        <a:bodyPr/>
        <a:lstStyle/>
        <a:p>
          <a:r>
            <a:rPr lang="en-US" dirty="0"/>
            <a:t>External Equity</a:t>
          </a:r>
        </a:p>
      </dgm:t>
    </dgm:pt>
    <dgm:pt modelId="{A453A650-6D59-4F4F-B571-60346B00ACC5}" type="parTrans" cxnId="{3FF2133C-915A-4CF9-87AD-2EFCED8DF79E}">
      <dgm:prSet/>
      <dgm:spPr/>
      <dgm:t>
        <a:bodyPr/>
        <a:lstStyle/>
        <a:p>
          <a:endParaRPr lang="en-US"/>
        </a:p>
      </dgm:t>
    </dgm:pt>
    <dgm:pt modelId="{B8CC280B-232B-4E32-BE11-F8E188B63173}" type="sibTrans" cxnId="{3FF2133C-915A-4CF9-87AD-2EFCED8DF79E}">
      <dgm:prSet/>
      <dgm:spPr/>
      <dgm:t>
        <a:bodyPr/>
        <a:lstStyle/>
        <a:p>
          <a:endParaRPr lang="en-US"/>
        </a:p>
      </dgm:t>
    </dgm:pt>
    <dgm:pt modelId="{031FEE18-17EB-4833-9086-738969D3F2BC}">
      <dgm:prSet phldrT="[Text]"/>
      <dgm:spPr/>
      <dgm:t>
        <a:bodyPr/>
        <a:lstStyle/>
        <a:p>
          <a:r>
            <a:rPr lang="en-US" dirty="0"/>
            <a:t>Internal Equity</a:t>
          </a:r>
        </a:p>
      </dgm:t>
    </dgm:pt>
    <dgm:pt modelId="{ED3F6408-B2EC-4E02-924B-C095B9B77701}" type="sibTrans" cxnId="{D1845638-C01C-4933-8D88-FFB7176F19F2}">
      <dgm:prSet/>
      <dgm:spPr/>
      <dgm:t>
        <a:bodyPr/>
        <a:lstStyle/>
        <a:p>
          <a:endParaRPr lang="en-US"/>
        </a:p>
      </dgm:t>
    </dgm:pt>
    <dgm:pt modelId="{7C0744EE-3F47-4F14-AF79-6EF1316F2A8A}" type="parTrans" cxnId="{D1845638-C01C-4933-8D88-FFB7176F19F2}">
      <dgm:prSet/>
      <dgm:spPr/>
      <dgm:t>
        <a:bodyPr/>
        <a:lstStyle/>
        <a:p>
          <a:endParaRPr lang="en-US"/>
        </a:p>
      </dgm:t>
    </dgm:pt>
    <dgm:pt modelId="{EF1D71EC-4EAC-4549-8814-9A000CA59250}" type="pres">
      <dgm:prSet presAssocID="{758209AE-AA6A-465C-9DBF-2ED243208EEE}" presName="compositeShape" presStyleCnt="0">
        <dgm:presLayoutVars>
          <dgm:chMax val="2"/>
          <dgm:dir/>
          <dgm:resizeHandles val="exact"/>
        </dgm:presLayoutVars>
      </dgm:prSet>
      <dgm:spPr/>
    </dgm:pt>
    <dgm:pt modelId="{AE1268BE-E868-44CE-8F9D-B7A655275680}" type="pres">
      <dgm:prSet presAssocID="{758209AE-AA6A-465C-9DBF-2ED243208EEE}" presName="ribbon" presStyleLbl="node1" presStyleIdx="0" presStyleCnt="1" custScaleY="124999" custLinFactNeighborX="-989" custLinFactNeighborY="1894"/>
      <dgm:spPr/>
    </dgm:pt>
    <dgm:pt modelId="{62BDFFB1-0550-4B06-A7A1-EDCA55E24999}" type="pres">
      <dgm:prSet presAssocID="{758209AE-AA6A-465C-9DBF-2ED243208EE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60E203E-1D9E-4EB7-89FC-B4BAC53D210F}" type="pres">
      <dgm:prSet presAssocID="{758209AE-AA6A-465C-9DBF-2ED243208EE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845638-C01C-4933-8D88-FFB7176F19F2}" srcId="{758209AE-AA6A-465C-9DBF-2ED243208EEE}" destId="{031FEE18-17EB-4833-9086-738969D3F2BC}" srcOrd="0" destOrd="0" parTransId="{7C0744EE-3F47-4F14-AF79-6EF1316F2A8A}" sibTransId="{ED3F6408-B2EC-4E02-924B-C095B9B77701}"/>
    <dgm:cxn modelId="{3FF2133C-915A-4CF9-87AD-2EFCED8DF79E}" srcId="{758209AE-AA6A-465C-9DBF-2ED243208EEE}" destId="{B17F0266-09C0-4B1E-AD26-C7604F5D9BCD}" srcOrd="1" destOrd="0" parTransId="{A453A650-6D59-4F4F-B571-60346B00ACC5}" sibTransId="{B8CC280B-232B-4E32-BE11-F8E188B63173}"/>
    <dgm:cxn modelId="{110C8A50-91C2-4A2C-A3C2-B4119FBF78FF}" type="presOf" srcId="{758209AE-AA6A-465C-9DBF-2ED243208EEE}" destId="{EF1D71EC-4EAC-4549-8814-9A000CA59250}" srcOrd="0" destOrd="0" presId="urn:microsoft.com/office/officeart/2005/8/layout/arrow6"/>
    <dgm:cxn modelId="{D96D7F9A-0AC4-4B67-88A8-95F7A5091C39}" type="presOf" srcId="{B17F0266-09C0-4B1E-AD26-C7604F5D9BCD}" destId="{760E203E-1D9E-4EB7-89FC-B4BAC53D210F}" srcOrd="0" destOrd="0" presId="urn:microsoft.com/office/officeart/2005/8/layout/arrow6"/>
    <dgm:cxn modelId="{E266A9BD-F165-485D-BACC-A3E4A036C36F}" type="presOf" srcId="{031FEE18-17EB-4833-9086-738969D3F2BC}" destId="{62BDFFB1-0550-4B06-A7A1-EDCA55E24999}" srcOrd="0" destOrd="0" presId="urn:microsoft.com/office/officeart/2005/8/layout/arrow6"/>
    <dgm:cxn modelId="{B2FB5EA7-9C22-432A-A15F-665BF7245475}" type="presParOf" srcId="{EF1D71EC-4EAC-4549-8814-9A000CA59250}" destId="{AE1268BE-E868-44CE-8F9D-B7A655275680}" srcOrd="0" destOrd="0" presId="urn:microsoft.com/office/officeart/2005/8/layout/arrow6"/>
    <dgm:cxn modelId="{F6463342-99FD-4154-943B-C937E7350233}" type="presParOf" srcId="{EF1D71EC-4EAC-4549-8814-9A000CA59250}" destId="{62BDFFB1-0550-4B06-A7A1-EDCA55E24999}" srcOrd="1" destOrd="0" presId="urn:microsoft.com/office/officeart/2005/8/layout/arrow6"/>
    <dgm:cxn modelId="{C098B467-7E5C-4355-AA57-0C59A180E342}" type="presParOf" srcId="{EF1D71EC-4EAC-4549-8814-9A000CA59250}" destId="{760E203E-1D9E-4EB7-89FC-B4BAC53D210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209AE-AA6A-465C-9DBF-2ED243208EE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F0266-09C0-4B1E-AD26-C7604F5D9BCD}">
      <dgm:prSet phldrT="[Text]"/>
      <dgm:spPr/>
      <dgm:t>
        <a:bodyPr/>
        <a:lstStyle/>
        <a:p>
          <a:r>
            <a:rPr lang="en-US" dirty="0"/>
            <a:t>External Equity</a:t>
          </a:r>
        </a:p>
      </dgm:t>
    </dgm:pt>
    <dgm:pt modelId="{A453A650-6D59-4F4F-B571-60346B00ACC5}" type="parTrans" cxnId="{3FF2133C-915A-4CF9-87AD-2EFCED8DF79E}">
      <dgm:prSet/>
      <dgm:spPr/>
      <dgm:t>
        <a:bodyPr/>
        <a:lstStyle/>
        <a:p>
          <a:endParaRPr lang="en-US"/>
        </a:p>
      </dgm:t>
    </dgm:pt>
    <dgm:pt modelId="{B8CC280B-232B-4E32-BE11-F8E188B63173}" type="sibTrans" cxnId="{3FF2133C-915A-4CF9-87AD-2EFCED8DF79E}">
      <dgm:prSet/>
      <dgm:spPr/>
      <dgm:t>
        <a:bodyPr/>
        <a:lstStyle/>
        <a:p>
          <a:endParaRPr lang="en-US"/>
        </a:p>
      </dgm:t>
    </dgm:pt>
    <dgm:pt modelId="{031FEE18-17EB-4833-9086-738969D3F2BC}">
      <dgm:prSet phldrT="[Text]"/>
      <dgm:spPr/>
      <dgm:t>
        <a:bodyPr/>
        <a:lstStyle/>
        <a:p>
          <a:r>
            <a:rPr lang="en-US" dirty="0"/>
            <a:t>Internal Equity</a:t>
          </a:r>
        </a:p>
      </dgm:t>
    </dgm:pt>
    <dgm:pt modelId="{ED3F6408-B2EC-4E02-924B-C095B9B77701}" type="sibTrans" cxnId="{D1845638-C01C-4933-8D88-FFB7176F19F2}">
      <dgm:prSet/>
      <dgm:spPr/>
      <dgm:t>
        <a:bodyPr/>
        <a:lstStyle/>
        <a:p>
          <a:endParaRPr lang="en-US"/>
        </a:p>
      </dgm:t>
    </dgm:pt>
    <dgm:pt modelId="{7C0744EE-3F47-4F14-AF79-6EF1316F2A8A}" type="parTrans" cxnId="{D1845638-C01C-4933-8D88-FFB7176F19F2}">
      <dgm:prSet/>
      <dgm:spPr/>
      <dgm:t>
        <a:bodyPr/>
        <a:lstStyle/>
        <a:p>
          <a:endParaRPr lang="en-US"/>
        </a:p>
      </dgm:t>
    </dgm:pt>
    <dgm:pt modelId="{EF1D71EC-4EAC-4549-8814-9A000CA59250}" type="pres">
      <dgm:prSet presAssocID="{758209AE-AA6A-465C-9DBF-2ED243208EEE}" presName="compositeShape" presStyleCnt="0">
        <dgm:presLayoutVars>
          <dgm:chMax val="2"/>
          <dgm:dir/>
          <dgm:resizeHandles val="exact"/>
        </dgm:presLayoutVars>
      </dgm:prSet>
      <dgm:spPr/>
    </dgm:pt>
    <dgm:pt modelId="{AE1268BE-E868-44CE-8F9D-B7A655275680}" type="pres">
      <dgm:prSet presAssocID="{758209AE-AA6A-465C-9DBF-2ED243208EEE}" presName="ribbon" presStyleLbl="node1" presStyleIdx="0" presStyleCnt="1" custScaleY="124999" custLinFactNeighborX="-989" custLinFactNeighborY="1894"/>
      <dgm:spPr/>
    </dgm:pt>
    <dgm:pt modelId="{62BDFFB1-0550-4B06-A7A1-EDCA55E24999}" type="pres">
      <dgm:prSet presAssocID="{758209AE-AA6A-465C-9DBF-2ED243208EE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60E203E-1D9E-4EB7-89FC-B4BAC53D210F}" type="pres">
      <dgm:prSet presAssocID="{758209AE-AA6A-465C-9DBF-2ED243208EE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845638-C01C-4933-8D88-FFB7176F19F2}" srcId="{758209AE-AA6A-465C-9DBF-2ED243208EEE}" destId="{031FEE18-17EB-4833-9086-738969D3F2BC}" srcOrd="0" destOrd="0" parTransId="{7C0744EE-3F47-4F14-AF79-6EF1316F2A8A}" sibTransId="{ED3F6408-B2EC-4E02-924B-C095B9B77701}"/>
    <dgm:cxn modelId="{3FF2133C-915A-4CF9-87AD-2EFCED8DF79E}" srcId="{758209AE-AA6A-465C-9DBF-2ED243208EEE}" destId="{B17F0266-09C0-4B1E-AD26-C7604F5D9BCD}" srcOrd="1" destOrd="0" parTransId="{A453A650-6D59-4F4F-B571-60346B00ACC5}" sibTransId="{B8CC280B-232B-4E32-BE11-F8E188B63173}"/>
    <dgm:cxn modelId="{110C8A50-91C2-4A2C-A3C2-B4119FBF78FF}" type="presOf" srcId="{758209AE-AA6A-465C-9DBF-2ED243208EEE}" destId="{EF1D71EC-4EAC-4549-8814-9A000CA59250}" srcOrd="0" destOrd="0" presId="urn:microsoft.com/office/officeart/2005/8/layout/arrow6"/>
    <dgm:cxn modelId="{D96D7F9A-0AC4-4B67-88A8-95F7A5091C39}" type="presOf" srcId="{B17F0266-09C0-4B1E-AD26-C7604F5D9BCD}" destId="{760E203E-1D9E-4EB7-89FC-B4BAC53D210F}" srcOrd="0" destOrd="0" presId="urn:microsoft.com/office/officeart/2005/8/layout/arrow6"/>
    <dgm:cxn modelId="{E266A9BD-F165-485D-BACC-A3E4A036C36F}" type="presOf" srcId="{031FEE18-17EB-4833-9086-738969D3F2BC}" destId="{62BDFFB1-0550-4B06-A7A1-EDCA55E24999}" srcOrd="0" destOrd="0" presId="urn:microsoft.com/office/officeart/2005/8/layout/arrow6"/>
    <dgm:cxn modelId="{B2FB5EA7-9C22-432A-A15F-665BF7245475}" type="presParOf" srcId="{EF1D71EC-4EAC-4549-8814-9A000CA59250}" destId="{AE1268BE-E868-44CE-8F9D-B7A655275680}" srcOrd="0" destOrd="0" presId="urn:microsoft.com/office/officeart/2005/8/layout/arrow6"/>
    <dgm:cxn modelId="{F6463342-99FD-4154-943B-C937E7350233}" type="presParOf" srcId="{EF1D71EC-4EAC-4549-8814-9A000CA59250}" destId="{62BDFFB1-0550-4B06-A7A1-EDCA55E24999}" srcOrd="1" destOrd="0" presId="urn:microsoft.com/office/officeart/2005/8/layout/arrow6"/>
    <dgm:cxn modelId="{C098B467-7E5C-4355-AA57-0C59A180E342}" type="presParOf" srcId="{EF1D71EC-4EAC-4549-8814-9A000CA59250}" destId="{760E203E-1D9E-4EB7-89FC-B4BAC53D210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6BB8A-1168-4998-B7A4-7C6892D914F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8E2E3-744C-4B05-A67D-AEACFD0D7AEA}">
      <dgm:prSet phldrT="[Text]"/>
      <dgm:spPr/>
      <dgm:t>
        <a:bodyPr/>
        <a:lstStyle/>
        <a:p>
          <a:r>
            <a:rPr lang="en-US" dirty="0"/>
            <a:t>Labor Market</a:t>
          </a:r>
        </a:p>
      </dgm:t>
    </dgm:pt>
    <dgm:pt modelId="{1C3FCE6F-C69D-4B70-A12F-23BA30C09AC1}" type="parTrans" cxnId="{6A97EE89-83F6-4CC4-9392-4D584AE58ABC}">
      <dgm:prSet/>
      <dgm:spPr/>
      <dgm:t>
        <a:bodyPr/>
        <a:lstStyle/>
        <a:p>
          <a:endParaRPr lang="en-US"/>
        </a:p>
      </dgm:t>
    </dgm:pt>
    <dgm:pt modelId="{C3312448-1F96-4C9E-BFB3-6953BA861E2A}" type="sibTrans" cxnId="{6A97EE89-83F6-4CC4-9392-4D584AE58ABC}">
      <dgm:prSet/>
      <dgm:spPr/>
      <dgm:t>
        <a:bodyPr/>
        <a:lstStyle/>
        <a:p>
          <a:endParaRPr lang="en-US"/>
        </a:p>
      </dgm:t>
    </dgm:pt>
    <dgm:pt modelId="{4FA92FC9-1644-4BB1-89ED-AED432EFC92A}">
      <dgm:prSet phldrT="[Text]"/>
      <dgm:spPr/>
      <dgm:t>
        <a:bodyPr/>
        <a:lstStyle/>
        <a:p>
          <a:r>
            <a:rPr lang="en-US" dirty="0"/>
            <a:t>Internal Equity</a:t>
          </a:r>
        </a:p>
      </dgm:t>
    </dgm:pt>
    <dgm:pt modelId="{DE221DE2-798E-4AF6-A2A9-779B9144C4F7}" type="parTrans" cxnId="{37E31CFF-DB09-419E-8604-EC4C26CE96D8}">
      <dgm:prSet/>
      <dgm:spPr/>
      <dgm:t>
        <a:bodyPr/>
        <a:lstStyle/>
        <a:p>
          <a:endParaRPr lang="en-US"/>
        </a:p>
      </dgm:t>
    </dgm:pt>
    <dgm:pt modelId="{8CDB7132-D904-4EE4-A2C7-A774FADBA7DF}" type="sibTrans" cxnId="{37E31CFF-DB09-419E-8604-EC4C26CE96D8}">
      <dgm:prSet/>
      <dgm:spPr/>
      <dgm:t>
        <a:bodyPr/>
        <a:lstStyle/>
        <a:p>
          <a:endParaRPr lang="en-US"/>
        </a:p>
      </dgm:t>
    </dgm:pt>
    <dgm:pt modelId="{4D8940AA-EA1C-4A2F-898F-DF3359495F47}">
      <dgm:prSet phldrT="[Text]"/>
      <dgm:spPr/>
      <dgm:t>
        <a:bodyPr/>
        <a:lstStyle/>
        <a:p>
          <a:r>
            <a:rPr lang="en-US" dirty="0"/>
            <a:t>Salary Structure</a:t>
          </a:r>
        </a:p>
      </dgm:t>
    </dgm:pt>
    <dgm:pt modelId="{1470E279-72D6-4C51-B3ED-A5CB27DCFCF2}" type="parTrans" cxnId="{50C5F022-4B67-4BAB-9364-65BD172C3DDA}">
      <dgm:prSet/>
      <dgm:spPr/>
      <dgm:t>
        <a:bodyPr/>
        <a:lstStyle/>
        <a:p>
          <a:endParaRPr lang="en-US"/>
        </a:p>
      </dgm:t>
    </dgm:pt>
    <dgm:pt modelId="{17EA82DF-44E5-46B8-B2F2-667A1B8C7B07}" type="sibTrans" cxnId="{50C5F022-4B67-4BAB-9364-65BD172C3DDA}">
      <dgm:prSet/>
      <dgm:spPr/>
      <dgm:t>
        <a:bodyPr/>
        <a:lstStyle/>
        <a:p>
          <a:endParaRPr lang="en-US"/>
        </a:p>
      </dgm:t>
    </dgm:pt>
    <dgm:pt modelId="{61219563-DC16-46F5-8275-92D680FA7177}">
      <dgm:prSet phldrT="[Text]"/>
      <dgm:spPr/>
      <dgm:t>
        <a:bodyPr/>
        <a:lstStyle/>
        <a:p>
          <a:r>
            <a:rPr lang="en-US" dirty="0"/>
            <a:t>Benefits</a:t>
          </a:r>
        </a:p>
      </dgm:t>
    </dgm:pt>
    <dgm:pt modelId="{1063EAF5-0ED4-4588-88F5-CC7472BA1E83}" type="parTrans" cxnId="{66D92F87-FBD1-471A-966C-61BCD3B7E78B}">
      <dgm:prSet/>
      <dgm:spPr/>
      <dgm:t>
        <a:bodyPr/>
        <a:lstStyle/>
        <a:p>
          <a:endParaRPr lang="en-US"/>
        </a:p>
      </dgm:t>
    </dgm:pt>
    <dgm:pt modelId="{D50856F3-5860-4EF9-8EAB-8870BB7F340A}" type="sibTrans" cxnId="{66D92F87-FBD1-471A-966C-61BCD3B7E78B}">
      <dgm:prSet/>
      <dgm:spPr/>
      <dgm:t>
        <a:bodyPr/>
        <a:lstStyle/>
        <a:p>
          <a:endParaRPr lang="en-US"/>
        </a:p>
      </dgm:t>
    </dgm:pt>
    <dgm:pt modelId="{BD416D0A-3187-447B-BDF1-0A591A8A892F}">
      <dgm:prSet phldrT="[Text]"/>
      <dgm:spPr/>
      <dgm:t>
        <a:bodyPr/>
        <a:lstStyle/>
        <a:p>
          <a:r>
            <a:rPr lang="en-US" dirty="0"/>
            <a:t>Pay Movement</a:t>
          </a:r>
        </a:p>
      </dgm:t>
    </dgm:pt>
    <dgm:pt modelId="{753EB635-CB4F-4B44-868C-A3277762742A}" type="parTrans" cxnId="{30DC6447-E38E-4BEB-88FA-E0B823F0EEFE}">
      <dgm:prSet/>
      <dgm:spPr/>
      <dgm:t>
        <a:bodyPr/>
        <a:lstStyle/>
        <a:p>
          <a:endParaRPr lang="en-US"/>
        </a:p>
      </dgm:t>
    </dgm:pt>
    <dgm:pt modelId="{551075DB-EFD5-464A-997B-E5F7DB704EFB}" type="sibTrans" cxnId="{30DC6447-E38E-4BEB-88FA-E0B823F0EEFE}">
      <dgm:prSet/>
      <dgm:spPr/>
      <dgm:t>
        <a:bodyPr/>
        <a:lstStyle/>
        <a:p>
          <a:endParaRPr lang="en-US"/>
        </a:p>
      </dgm:t>
    </dgm:pt>
    <dgm:pt modelId="{9B21445D-5722-4B3F-862B-228939B25198}" type="pres">
      <dgm:prSet presAssocID="{9D46BB8A-1168-4998-B7A4-7C6892D914F5}" presName="cycle" presStyleCnt="0">
        <dgm:presLayoutVars>
          <dgm:dir/>
          <dgm:resizeHandles val="exact"/>
        </dgm:presLayoutVars>
      </dgm:prSet>
      <dgm:spPr/>
    </dgm:pt>
    <dgm:pt modelId="{EA05152C-A2F9-4F5C-A4C5-4989E9E35483}" type="pres">
      <dgm:prSet presAssocID="{0708E2E3-744C-4B05-A67D-AEACFD0D7AEA}" presName="node" presStyleLbl="node1" presStyleIdx="0" presStyleCnt="5">
        <dgm:presLayoutVars>
          <dgm:bulletEnabled val="1"/>
        </dgm:presLayoutVars>
      </dgm:prSet>
      <dgm:spPr/>
    </dgm:pt>
    <dgm:pt modelId="{F25B849B-B195-49AC-9C44-CA415E30FA93}" type="pres">
      <dgm:prSet presAssocID="{0708E2E3-744C-4B05-A67D-AEACFD0D7AEA}" presName="spNode" presStyleCnt="0"/>
      <dgm:spPr/>
    </dgm:pt>
    <dgm:pt modelId="{ED9AB6B9-4753-4345-A6E6-985B79C720C1}" type="pres">
      <dgm:prSet presAssocID="{C3312448-1F96-4C9E-BFB3-6953BA861E2A}" presName="sibTrans" presStyleLbl="sibTrans1D1" presStyleIdx="0" presStyleCnt="5"/>
      <dgm:spPr/>
    </dgm:pt>
    <dgm:pt modelId="{F8F27A5E-70B2-43EF-A373-7DEE47DE579E}" type="pres">
      <dgm:prSet presAssocID="{4FA92FC9-1644-4BB1-89ED-AED432EFC92A}" presName="node" presStyleLbl="node1" presStyleIdx="1" presStyleCnt="5">
        <dgm:presLayoutVars>
          <dgm:bulletEnabled val="1"/>
        </dgm:presLayoutVars>
      </dgm:prSet>
      <dgm:spPr/>
    </dgm:pt>
    <dgm:pt modelId="{BA0392FE-E2DF-46B4-AB57-AC40696C2426}" type="pres">
      <dgm:prSet presAssocID="{4FA92FC9-1644-4BB1-89ED-AED432EFC92A}" presName="spNode" presStyleCnt="0"/>
      <dgm:spPr/>
    </dgm:pt>
    <dgm:pt modelId="{1883FE60-5D30-4A90-8554-7972EC21C40E}" type="pres">
      <dgm:prSet presAssocID="{8CDB7132-D904-4EE4-A2C7-A774FADBA7DF}" presName="sibTrans" presStyleLbl="sibTrans1D1" presStyleIdx="1" presStyleCnt="5"/>
      <dgm:spPr/>
    </dgm:pt>
    <dgm:pt modelId="{3FAA0B15-4D82-4269-B846-AF8DA6EB5D12}" type="pres">
      <dgm:prSet presAssocID="{4D8940AA-EA1C-4A2F-898F-DF3359495F47}" presName="node" presStyleLbl="node1" presStyleIdx="2" presStyleCnt="5">
        <dgm:presLayoutVars>
          <dgm:bulletEnabled val="1"/>
        </dgm:presLayoutVars>
      </dgm:prSet>
      <dgm:spPr/>
    </dgm:pt>
    <dgm:pt modelId="{BE05A68D-BBD2-4EA1-A706-42DBA81193C2}" type="pres">
      <dgm:prSet presAssocID="{4D8940AA-EA1C-4A2F-898F-DF3359495F47}" presName="spNode" presStyleCnt="0"/>
      <dgm:spPr/>
    </dgm:pt>
    <dgm:pt modelId="{3165E6C1-9CA7-44F3-9C2B-71DDC60CAE21}" type="pres">
      <dgm:prSet presAssocID="{17EA82DF-44E5-46B8-B2F2-667A1B8C7B07}" presName="sibTrans" presStyleLbl="sibTrans1D1" presStyleIdx="2" presStyleCnt="5"/>
      <dgm:spPr/>
    </dgm:pt>
    <dgm:pt modelId="{067053E8-A970-4DAC-8E93-618134E7B783}" type="pres">
      <dgm:prSet presAssocID="{61219563-DC16-46F5-8275-92D680FA7177}" presName="node" presStyleLbl="node1" presStyleIdx="3" presStyleCnt="5">
        <dgm:presLayoutVars>
          <dgm:bulletEnabled val="1"/>
        </dgm:presLayoutVars>
      </dgm:prSet>
      <dgm:spPr/>
    </dgm:pt>
    <dgm:pt modelId="{55474160-ACB9-4551-ACA4-CF97CEE221FB}" type="pres">
      <dgm:prSet presAssocID="{61219563-DC16-46F5-8275-92D680FA7177}" presName="spNode" presStyleCnt="0"/>
      <dgm:spPr/>
    </dgm:pt>
    <dgm:pt modelId="{E1C1CE8D-66EE-4ABB-9B2E-7BBE90FCE585}" type="pres">
      <dgm:prSet presAssocID="{D50856F3-5860-4EF9-8EAB-8870BB7F340A}" presName="sibTrans" presStyleLbl="sibTrans1D1" presStyleIdx="3" presStyleCnt="5"/>
      <dgm:spPr/>
    </dgm:pt>
    <dgm:pt modelId="{714FFCB3-D966-4885-B0A7-5FCD7E0F29A2}" type="pres">
      <dgm:prSet presAssocID="{BD416D0A-3187-447B-BDF1-0A591A8A892F}" presName="node" presStyleLbl="node1" presStyleIdx="4" presStyleCnt="5">
        <dgm:presLayoutVars>
          <dgm:bulletEnabled val="1"/>
        </dgm:presLayoutVars>
      </dgm:prSet>
      <dgm:spPr/>
    </dgm:pt>
    <dgm:pt modelId="{F4A4D6E6-9A86-4F29-81DD-B2C45152AA3B}" type="pres">
      <dgm:prSet presAssocID="{BD416D0A-3187-447B-BDF1-0A591A8A892F}" presName="spNode" presStyleCnt="0"/>
      <dgm:spPr/>
    </dgm:pt>
    <dgm:pt modelId="{4B54B502-7727-4490-8681-D878AD7B5114}" type="pres">
      <dgm:prSet presAssocID="{551075DB-EFD5-464A-997B-E5F7DB704EFB}" presName="sibTrans" presStyleLbl="sibTrans1D1" presStyleIdx="4" presStyleCnt="5"/>
      <dgm:spPr/>
    </dgm:pt>
  </dgm:ptLst>
  <dgm:cxnLst>
    <dgm:cxn modelId="{201C4610-A71B-4A08-AA46-97B64BC80475}" type="presOf" srcId="{D50856F3-5860-4EF9-8EAB-8870BB7F340A}" destId="{E1C1CE8D-66EE-4ABB-9B2E-7BBE90FCE585}" srcOrd="0" destOrd="0" presId="urn:microsoft.com/office/officeart/2005/8/layout/cycle6"/>
    <dgm:cxn modelId="{50C5F022-4B67-4BAB-9364-65BD172C3DDA}" srcId="{9D46BB8A-1168-4998-B7A4-7C6892D914F5}" destId="{4D8940AA-EA1C-4A2F-898F-DF3359495F47}" srcOrd="2" destOrd="0" parTransId="{1470E279-72D6-4C51-B3ED-A5CB27DCFCF2}" sibTransId="{17EA82DF-44E5-46B8-B2F2-667A1B8C7B07}"/>
    <dgm:cxn modelId="{ABAF5C28-04EF-4DCD-809E-3ED8835039E5}" type="presOf" srcId="{C3312448-1F96-4C9E-BFB3-6953BA861E2A}" destId="{ED9AB6B9-4753-4345-A6E6-985B79C720C1}" srcOrd="0" destOrd="0" presId="urn:microsoft.com/office/officeart/2005/8/layout/cycle6"/>
    <dgm:cxn modelId="{23316631-A3DB-4B88-B59A-7D8C84E988E8}" type="presOf" srcId="{551075DB-EFD5-464A-997B-E5F7DB704EFB}" destId="{4B54B502-7727-4490-8681-D878AD7B5114}" srcOrd="0" destOrd="0" presId="urn:microsoft.com/office/officeart/2005/8/layout/cycle6"/>
    <dgm:cxn modelId="{6052853A-F212-4887-AD53-42A93C4CFCB6}" type="presOf" srcId="{9D46BB8A-1168-4998-B7A4-7C6892D914F5}" destId="{9B21445D-5722-4B3F-862B-228939B25198}" srcOrd="0" destOrd="0" presId="urn:microsoft.com/office/officeart/2005/8/layout/cycle6"/>
    <dgm:cxn modelId="{30DC6447-E38E-4BEB-88FA-E0B823F0EEFE}" srcId="{9D46BB8A-1168-4998-B7A4-7C6892D914F5}" destId="{BD416D0A-3187-447B-BDF1-0A591A8A892F}" srcOrd="4" destOrd="0" parTransId="{753EB635-CB4F-4B44-868C-A3277762742A}" sibTransId="{551075DB-EFD5-464A-997B-E5F7DB704EFB}"/>
    <dgm:cxn modelId="{66D92F87-FBD1-471A-966C-61BCD3B7E78B}" srcId="{9D46BB8A-1168-4998-B7A4-7C6892D914F5}" destId="{61219563-DC16-46F5-8275-92D680FA7177}" srcOrd="3" destOrd="0" parTransId="{1063EAF5-0ED4-4588-88F5-CC7472BA1E83}" sibTransId="{D50856F3-5860-4EF9-8EAB-8870BB7F340A}"/>
    <dgm:cxn modelId="{6A97EE89-83F6-4CC4-9392-4D584AE58ABC}" srcId="{9D46BB8A-1168-4998-B7A4-7C6892D914F5}" destId="{0708E2E3-744C-4B05-A67D-AEACFD0D7AEA}" srcOrd="0" destOrd="0" parTransId="{1C3FCE6F-C69D-4B70-A12F-23BA30C09AC1}" sibTransId="{C3312448-1F96-4C9E-BFB3-6953BA861E2A}"/>
    <dgm:cxn modelId="{8A01BD9D-FC1F-44AF-BBFF-3322041574E6}" type="presOf" srcId="{BD416D0A-3187-447B-BDF1-0A591A8A892F}" destId="{714FFCB3-D966-4885-B0A7-5FCD7E0F29A2}" srcOrd="0" destOrd="0" presId="urn:microsoft.com/office/officeart/2005/8/layout/cycle6"/>
    <dgm:cxn modelId="{BD922BC8-80F1-4FCD-AD9C-C905791CA1F8}" type="presOf" srcId="{17EA82DF-44E5-46B8-B2F2-667A1B8C7B07}" destId="{3165E6C1-9CA7-44F3-9C2B-71DDC60CAE21}" srcOrd="0" destOrd="0" presId="urn:microsoft.com/office/officeart/2005/8/layout/cycle6"/>
    <dgm:cxn modelId="{79BE88D0-65BC-41F8-A8DD-E6DC1876B707}" type="presOf" srcId="{0708E2E3-744C-4B05-A67D-AEACFD0D7AEA}" destId="{EA05152C-A2F9-4F5C-A4C5-4989E9E35483}" srcOrd="0" destOrd="0" presId="urn:microsoft.com/office/officeart/2005/8/layout/cycle6"/>
    <dgm:cxn modelId="{EBC678D6-E1A5-4EF9-BE80-53DE98546424}" type="presOf" srcId="{8CDB7132-D904-4EE4-A2C7-A774FADBA7DF}" destId="{1883FE60-5D30-4A90-8554-7972EC21C40E}" srcOrd="0" destOrd="0" presId="urn:microsoft.com/office/officeart/2005/8/layout/cycle6"/>
    <dgm:cxn modelId="{CE0EF4F5-2957-4ACA-8051-D6B500335E81}" type="presOf" srcId="{4D8940AA-EA1C-4A2F-898F-DF3359495F47}" destId="{3FAA0B15-4D82-4269-B846-AF8DA6EB5D12}" srcOrd="0" destOrd="0" presId="urn:microsoft.com/office/officeart/2005/8/layout/cycle6"/>
    <dgm:cxn modelId="{972F9CF7-2E16-4F40-ACEA-86CB3D943E72}" type="presOf" srcId="{61219563-DC16-46F5-8275-92D680FA7177}" destId="{067053E8-A970-4DAC-8E93-618134E7B783}" srcOrd="0" destOrd="0" presId="urn:microsoft.com/office/officeart/2005/8/layout/cycle6"/>
    <dgm:cxn modelId="{8107CCF7-2150-4671-9850-85ADA9085C9F}" type="presOf" srcId="{4FA92FC9-1644-4BB1-89ED-AED432EFC92A}" destId="{F8F27A5E-70B2-43EF-A373-7DEE47DE579E}" srcOrd="0" destOrd="0" presId="urn:microsoft.com/office/officeart/2005/8/layout/cycle6"/>
    <dgm:cxn modelId="{37E31CFF-DB09-419E-8604-EC4C26CE96D8}" srcId="{9D46BB8A-1168-4998-B7A4-7C6892D914F5}" destId="{4FA92FC9-1644-4BB1-89ED-AED432EFC92A}" srcOrd="1" destOrd="0" parTransId="{DE221DE2-798E-4AF6-A2A9-779B9144C4F7}" sibTransId="{8CDB7132-D904-4EE4-A2C7-A774FADBA7DF}"/>
    <dgm:cxn modelId="{99DA1094-F150-4CD8-AA4E-882146010F36}" type="presParOf" srcId="{9B21445D-5722-4B3F-862B-228939B25198}" destId="{EA05152C-A2F9-4F5C-A4C5-4989E9E35483}" srcOrd="0" destOrd="0" presId="urn:microsoft.com/office/officeart/2005/8/layout/cycle6"/>
    <dgm:cxn modelId="{4FE82A42-CED0-436B-8D54-C00A9C64D504}" type="presParOf" srcId="{9B21445D-5722-4B3F-862B-228939B25198}" destId="{F25B849B-B195-49AC-9C44-CA415E30FA93}" srcOrd="1" destOrd="0" presId="urn:microsoft.com/office/officeart/2005/8/layout/cycle6"/>
    <dgm:cxn modelId="{C362C33B-BE01-4BB4-9418-D0C478F95882}" type="presParOf" srcId="{9B21445D-5722-4B3F-862B-228939B25198}" destId="{ED9AB6B9-4753-4345-A6E6-985B79C720C1}" srcOrd="2" destOrd="0" presId="urn:microsoft.com/office/officeart/2005/8/layout/cycle6"/>
    <dgm:cxn modelId="{FBD50A16-DF39-4394-AE93-4DEEA6749305}" type="presParOf" srcId="{9B21445D-5722-4B3F-862B-228939B25198}" destId="{F8F27A5E-70B2-43EF-A373-7DEE47DE579E}" srcOrd="3" destOrd="0" presId="urn:microsoft.com/office/officeart/2005/8/layout/cycle6"/>
    <dgm:cxn modelId="{D8ABA5C9-140C-4D79-9511-60D5D0C13A9B}" type="presParOf" srcId="{9B21445D-5722-4B3F-862B-228939B25198}" destId="{BA0392FE-E2DF-46B4-AB57-AC40696C2426}" srcOrd="4" destOrd="0" presId="urn:microsoft.com/office/officeart/2005/8/layout/cycle6"/>
    <dgm:cxn modelId="{5FD3662A-CCEA-4F1C-B8D0-D0B503B75D9A}" type="presParOf" srcId="{9B21445D-5722-4B3F-862B-228939B25198}" destId="{1883FE60-5D30-4A90-8554-7972EC21C40E}" srcOrd="5" destOrd="0" presId="urn:microsoft.com/office/officeart/2005/8/layout/cycle6"/>
    <dgm:cxn modelId="{41AD3F59-3F7C-4D51-B109-CCF6CC7D898D}" type="presParOf" srcId="{9B21445D-5722-4B3F-862B-228939B25198}" destId="{3FAA0B15-4D82-4269-B846-AF8DA6EB5D12}" srcOrd="6" destOrd="0" presId="urn:microsoft.com/office/officeart/2005/8/layout/cycle6"/>
    <dgm:cxn modelId="{BC2C5697-69D9-43E7-99B4-07DB6081FE2F}" type="presParOf" srcId="{9B21445D-5722-4B3F-862B-228939B25198}" destId="{BE05A68D-BBD2-4EA1-A706-42DBA81193C2}" srcOrd="7" destOrd="0" presId="urn:microsoft.com/office/officeart/2005/8/layout/cycle6"/>
    <dgm:cxn modelId="{AE773D36-E869-4692-A1F4-6280DC26E84E}" type="presParOf" srcId="{9B21445D-5722-4B3F-862B-228939B25198}" destId="{3165E6C1-9CA7-44F3-9C2B-71DDC60CAE21}" srcOrd="8" destOrd="0" presId="urn:microsoft.com/office/officeart/2005/8/layout/cycle6"/>
    <dgm:cxn modelId="{67E0EBA6-1497-446C-871B-915A24719D5E}" type="presParOf" srcId="{9B21445D-5722-4B3F-862B-228939B25198}" destId="{067053E8-A970-4DAC-8E93-618134E7B783}" srcOrd="9" destOrd="0" presId="urn:microsoft.com/office/officeart/2005/8/layout/cycle6"/>
    <dgm:cxn modelId="{98E4C8A7-019C-4501-A6F7-D56F65838FA9}" type="presParOf" srcId="{9B21445D-5722-4B3F-862B-228939B25198}" destId="{55474160-ACB9-4551-ACA4-CF97CEE221FB}" srcOrd="10" destOrd="0" presId="urn:microsoft.com/office/officeart/2005/8/layout/cycle6"/>
    <dgm:cxn modelId="{828CD31E-FA13-4E89-BAE7-B796F690BEBD}" type="presParOf" srcId="{9B21445D-5722-4B3F-862B-228939B25198}" destId="{E1C1CE8D-66EE-4ABB-9B2E-7BBE90FCE585}" srcOrd="11" destOrd="0" presId="urn:microsoft.com/office/officeart/2005/8/layout/cycle6"/>
    <dgm:cxn modelId="{8819FF2C-E2E3-461B-AF3D-C82FD5BF153E}" type="presParOf" srcId="{9B21445D-5722-4B3F-862B-228939B25198}" destId="{714FFCB3-D966-4885-B0A7-5FCD7E0F29A2}" srcOrd="12" destOrd="0" presId="urn:microsoft.com/office/officeart/2005/8/layout/cycle6"/>
    <dgm:cxn modelId="{8A0F3374-416E-44F0-BC17-CA7C585DF4A8}" type="presParOf" srcId="{9B21445D-5722-4B3F-862B-228939B25198}" destId="{F4A4D6E6-9A86-4F29-81DD-B2C45152AA3B}" srcOrd="13" destOrd="0" presId="urn:microsoft.com/office/officeart/2005/8/layout/cycle6"/>
    <dgm:cxn modelId="{622183DB-67AF-4270-9386-8E4412A2DAC0}" type="presParOf" srcId="{9B21445D-5722-4B3F-862B-228939B25198}" destId="{4B54B502-7727-4490-8681-D878AD7B511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268BE-E868-44CE-8F9D-B7A655275680}">
      <dsp:nvSpPr>
        <dsp:cNvPr id="0" name=""/>
        <dsp:cNvSpPr/>
      </dsp:nvSpPr>
      <dsp:spPr>
        <a:xfrm>
          <a:off x="0" y="801266"/>
          <a:ext cx="5181600" cy="25907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DFFB1-0550-4B06-A7A1-EDCA55E24999}">
      <dsp:nvSpPr>
        <dsp:cNvPr id="0" name=""/>
        <dsp:cNvSpPr/>
      </dsp:nvSpPr>
      <dsp:spPr>
        <a:xfrm>
          <a:off x="621792" y="1383791"/>
          <a:ext cx="1709928" cy="101559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Internal Equity</a:t>
          </a:r>
        </a:p>
      </dsp:txBody>
      <dsp:txXfrm>
        <a:off x="621792" y="1383791"/>
        <a:ext cx="1709928" cy="1015593"/>
      </dsp:txXfrm>
    </dsp:sp>
    <dsp:sp modelId="{760E203E-1D9E-4EB7-89FC-B4BAC53D210F}">
      <dsp:nvSpPr>
        <dsp:cNvPr id="0" name=""/>
        <dsp:cNvSpPr/>
      </dsp:nvSpPr>
      <dsp:spPr>
        <a:xfrm>
          <a:off x="2590800" y="1715414"/>
          <a:ext cx="2020824" cy="101559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External Equity</a:t>
          </a:r>
        </a:p>
      </dsp:txBody>
      <dsp:txXfrm>
        <a:off x="2590800" y="1715414"/>
        <a:ext cx="2020824" cy="1015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268BE-E868-44CE-8F9D-B7A655275680}">
      <dsp:nvSpPr>
        <dsp:cNvPr id="0" name=""/>
        <dsp:cNvSpPr/>
      </dsp:nvSpPr>
      <dsp:spPr>
        <a:xfrm>
          <a:off x="0" y="647710"/>
          <a:ext cx="5029199" cy="25145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DFFB1-0550-4B06-A7A1-EDCA55E24999}">
      <dsp:nvSpPr>
        <dsp:cNvPr id="0" name=""/>
        <dsp:cNvSpPr/>
      </dsp:nvSpPr>
      <dsp:spPr>
        <a:xfrm>
          <a:off x="603504" y="1213103"/>
          <a:ext cx="1659636" cy="98572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Internal Equity</a:t>
          </a:r>
        </a:p>
      </dsp:txBody>
      <dsp:txXfrm>
        <a:off x="603504" y="1213103"/>
        <a:ext cx="1659636" cy="985723"/>
      </dsp:txXfrm>
    </dsp:sp>
    <dsp:sp modelId="{760E203E-1D9E-4EB7-89FC-B4BAC53D210F}">
      <dsp:nvSpPr>
        <dsp:cNvPr id="0" name=""/>
        <dsp:cNvSpPr/>
      </dsp:nvSpPr>
      <dsp:spPr>
        <a:xfrm>
          <a:off x="2514599" y="1534972"/>
          <a:ext cx="1961388" cy="985723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External Equity</a:t>
          </a:r>
        </a:p>
      </dsp:txBody>
      <dsp:txXfrm>
        <a:off x="2514599" y="1534972"/>
        <a:ext cx="1961388" cy="985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152C-A2F9-4F5C-A4C5-4989E9E35483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Labor Market</a:t>
          </a:r>
        </a:p>
      </dsp:txBody>
      <dsp:txXfrm>
        <a:off x="3418579" y="47911"/>
        <a:ext cx="1392440" cy="872063"/>
      </dsp:txXfrm>
    </dsp:sp>
    <dsp:sp modelId="{ED9AB6B9-4753-4345-A6E6-985B79C720C1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27A5E-70B2-43EF-A373-7DEE47DE579E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Internal Equity</a:t>
          </a:r>
        </a:p>
      </dsp:txBody>
      <dsp:txXfrm>
        <a:off x="5255482" y="1382499"/>
        <a:ext cx="1392440" cy="872063"/>
      </dsp:txXfrm>
    </dsp:sp>
    <dsp:sp modelId="{1883FE60-5D30-4A90-8554-7972EC21C40E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0B15-4D82-4269-B846-AF8DA6EB5D12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Salary Structure</a:t>
          </a:r>
        </a:p>
      </dsp:txBody>
      <dsp:txXfrm>
        <a:off x="4553847" y="3541908"/>
        <a:ext cx="1392440" cy="872063"/>
      </dsp:txXfrm>
    </dsp:sp>
    <dsp:sp modelId="{3165E6C1-9CA7-44F3-9C2B-71DDC60CAE21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053E8-A970-4DAC-8E93-618134E7B783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Benefits</a:t>
          </a:r>
        </a:p>
      </dsp:txBody>
      <dsp:txXfrm>
        <a:off x="2283311" y="3541908"/>
        <a:ext cx="1392440" cy="872063"/>
      </dsp:txXfrm>
    </dsp:sp>
    <dsp:sp modelId="{E1C1CE8D-66EE-4ABB-9B2E-7BBE90FCE585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FFCB3-D966-4885-B0A7-5FCD7E0F29A2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Pay Movement</a:t>
          </a:r>
        </a:p>
      </dsp:txBody>
      <dsp:txXfrm>
        <a:off x="1581676" y="1382499"/>
        <a:ext cx="1392440" cy="872063"/>
      </dsp:txXfrm>
    </dsp:sp>
    <dsp:sp modelId="{4B54B502-7727-4490-8681-D878AD7B5114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76073A-63FF-2C9E-2830-E08E28177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7002B-8770-8BE4-9FEE-E4805A5318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2E6A70-F951-4172-852F-B32ACE2ABED9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74DC4-ED10-2AFD-ABEF-8CC6C502BF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E7366-C447-FE54-7D55-7829BFAF9D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4DF9B6-6013-47A7-AB84-692D129A8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9507CB6-CC92-B74A-36E2-BF25C7AF3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438275" y="1173163"/>
            <a:ext cx="4225925" cy="3170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AE3308F-2EC7-455B-349B-8D540CBC9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518025"/>
            <a:ext cx="5683250" cy="3697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4" tIns="46927" rIns="93854" bIns="4692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96E7B9B-9579-146B-C2D8-7017D5B3C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438275" y="1173163"/>
            <a:ext cx="4225925" cy="3170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EA411A2-0515-F1AE-4B00-971DC040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518025"/>
            <a:ext cx="5683250" cy="3697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4" tIns="46927" rIns="93854" bIns="4692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869E76D-B283-26D2-3853-83CB5F7652F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2CB1669-75F6-5B4E-4980-A65A10730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4" tIns="46927" rIns="93854" bIns="46927"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8399F04-11F0-9D74-8106-2EC9FAB0D14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4" tIns="46927" rIns="93854" bIns="46927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ACE27-59EA-4F9C-ACDA-79BAB0A391F6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9DF5B858-EEC7-BAAF-867C-6F0983F348E0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11F2B091-9113-FBDD-B062-A55168D81F6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6A114CEA-A63E-4A47-5EE8-8752D2DAF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D4971AC0-DD4C-5D28-0623-29C6041D9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1C0A83D2-FDAE-BEAA-0134-870E48EB2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8F7E48-89FB-5D70-B034-84153877894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5B4323BB-DCFF-8C0E-7F23-A97812E3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9DFB798C-E30A-FFC6-679D-F540BB2F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D8A16B01-F456-12D2-8816-F8597909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D628FD-C2B8-428A-A56F-CFAE88FD7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1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F29CA51-11BD-4123-2D24-80D215A8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E5FE444-2678-BE6A-CEE1-CA6905B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A9B7C39-01CF-050D-CECF-EBC7E5C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8570-DB71-4882-8171-03C54DDA4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B4FF10E-F526-8EFC-6072-4E32D578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ACE00F2-129B-048A-4F8C-9A3B7E9B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E1654CC-025D-C252-978E-A8E1A000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E690-9AD8-49CE-ABD3-5698A0B07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2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412BA9C-DD53-E527-56F5-7CCC90686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550"/>
            <a:ext cx="18478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E4A4EC6-A938-0BB9-C6C6-A7A9F3942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5C5C48-E2D2-E815-CFB2-A94F1180EEDA}"/>
              </a:ext>
            </a:extLst>
          </p:cNvPr>
          <p:cNvCxnSpPr/>
          <p:nvPr/>
        </p:nvCxnSpPr>
        <p:spPr bwMode="auto">
          <a:xfrm>
            <a:off x="379413" y="855663"/>
            <a:ext cx="876458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6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9B42052-0F62-1F19-C544-7873E8C8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17ADEF05-0908-719C-6D44-F6897F86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4DD500C-F8B2-22F0-BC95-9E23DFE8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21BF-3086-43A7-8A30-E71EC5F5E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761F3546-9958-957A-F500-847377806453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E8999986-584C-AADC-0945-704EE8C30E22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C9D59C-0CA7-4183-B6F7-8CDA8D5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B76304-2C60-D197-CD5E-D27D1296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0DE73C-F1B5-E57F-6EAE-ECF30B3C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5CAA-C06E-4E56-B3A1-C733DE785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07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5A472C4-E4D7-424E-34DD-BD6A058D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8004F77-EB19-B501-89C1-FFD7AC27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E237849-EF0C-D6BD-4EE4-E7B16F78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7097-61A7-48F2-ADB9-BA215A24B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3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44566-AD7B-F8B0-DCEA-01415CE5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504FA-2025-276A-BBAC-0535452C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C7639-0834-6986-A780-E77ABF38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5793-13B6-43FF-A7DA-679438E13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4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0A26E15-CB18-9C01-E6B9-58D345F2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AD88932-EA6D-73EA-D11F-755ECFCC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C86B72B-2445-31EA-5AA1-32CBD3FC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3B29-8DA9-4773-877C-05DE1A1D1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70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BB5F717-EE24-BF17-34A4-98044FEB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550D1746-1F1E-0828-CDA2-AAB2CCCA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987425A-8F60-26E3-8237-26849FA5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F809-8A39-4E4B-B5F2-F1B8A99A9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CAE18-2000-79D6-B56B-49A26B29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1E4E9-69C8-B6B2-5E0C-BAF4C759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0E60F-A032-5069-D51A-F550EBAA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14C2-8E51-4BDB-AEBD-9F54FD054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66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633DA63D-234D-41F7-A0ED-2273716ABA29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505C80CC-C667-122B-5D6D-54CA68408FBF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7065EE5-F7F8-399C-CBBD-F31B88CB84F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88E5C8-6DF2-EDCA-9F89-4EFABDEDF1A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5055925C-E3D1-CA4A-6208-EB0346CAE91F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12B18584-518D-D208-9887-570C24A944B5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5BB246C-380E-0E37-7DF3-AA9D2CED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A18815F-B07B-B213-4581-9D186915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C06FE01-7134-6CD4-359E-DF5A06D8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BD74-B0D9-496C-92DA-F88C817A5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54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11D141D-2027-1FD3-9AF8-DBCB72CB1097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4759A00E-315F-104D-5398-EC27D2D40973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669CF37-2936-5DB6-D374-ECA27007E46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4498EA-8528-2B6E-E34A-C4CE4981401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A011DCE-82BD-65A5-7E57-24DB124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5C12C318-B6F4-B961-A81F-8A83EA09D6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4E01277-6D27-ED78-FB4E-409F6CAEE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95CB03E-D370-A281-ECCE-D03BD0572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743C12F-DBFF-2954-D44A-92230F47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F3658CB-445F-4C9D-B76E-67BEF7A4C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7" r:id="rId2"/>
    <p:sldLayoutId id="2147483952" r:id="rId3"/>
    <p:sldLayoutId id="2147483953" r:id="rId4"/>
    <p:sldLayoutId id="2147483954" r:id="rId5"/>
    <p:sldLayoutId id="2147483955" r:id="rId6"/>
    <p:sldLayoutId id="2147483948" r:id="rId7"/>
    <p:sldLayoutId id="2147483956" r:id="rId8"/>
    <p:sldLayoutId id="2147483957" r:id="rId9"/>
    <p:sldLayoutId id="2147483949" r:id="rId10"/>
    <p:sldLayoutId id="2147483950" r:id="rId11"/>
    <p:sldLayoutId id="214748395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 descr="Outer Banks of North Carolina">
            <a:extLst>
              <a:ext uri="{FF2B5EF4-FFF2-40B4-BE49-F238E27FC236}">
                <a16:creationId xmlns:a16="http://schemas.microsoft.com/office/drawing/2014/main" id="{67C6132A-4C52-7552-A70E-65F21AE96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" y="2895600"/>
            <a:ext cx="7696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1061FC2-3104-5D23-A98D-CE809549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Town of Erwin</a:t>
            </a:r>
            <a:br>
              <a:rPr lang="en-US" dirty="0"/>
            </a:br>
            <a:r>
              <a:rPr lang="en-US" dirty="0"/>
              <a:t>Classification and Pay Study</a:t>
            </a:r>
            <a:br>
              <a:rPr lang="en-US" dirty="0"/>
            </a:br>
            <a:r>
              <a:rPr lang="en-US" dirty="0"/>
              <a:t>2024-2025</a:t>
            </a:r>
          </a:p>
        </p:txBody>
      </p:sp>
      <p:pic>
        <p:nvPicPr>
          <p:cNvPr id="1028" name="Picture 4" descr="Map of Erwin, NC, North Carolina">
            <a:extLst>
              <a:ext uri="{FF2B5EF4-FFF2-40B4-BE49-F238E27FC236}">
                <a16:creationId xmlns:a16="http://schemas.microsoft.com/office/drawing/2014/main" id="{DDC249C1-6880-A1A4-EE2C-1C2CA286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65" y="3328987"/>
            <a:ext cx="4362483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5B56AF-EEDD-CD30-7040-D5E7F9B3C697}"/>
              </a:ext>
            </a:extLst>
          </p:cNvPr>
          <p:cNvSpPr/>
          <p:nvPr/>
        </p:nvSpPr>
        <p:spPr>
          <a:xfrm>
            <a:off x="668338" y="5646738"/>
            <a:ext cx="8475662" cy="363537"/>
          </a:xfrm>
          <a:prstGeom prst="rect">
            <a:avLst/>
          </a:prstGeom>
          <a:solidFill>
            <a:srgbClr val="F7964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FC0B1-3F06-56D9-3B24-D4E1351118B8}"/>
              </a:ext>
            </a:extLst>
          </p:cNvPr>
          <p:cNvSpPr txBox="1"/>
          <p:nvPr/>
        </p:nvSpPr>
        <p:spPr>
          <a:xfrm>
            <a:off x="457200" y="258762"/>
            <a:ext cx="8054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kern="0" dirty="0">
                <a:latin typeface="Century Gothic" panose="020B0502020202020204" pitchFamily="34" charset="0"/>
              </a:rPr>
              <a:t>Job Analysis – Classification Factors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A6CFD3-87B4-0204-A883-95DBB3C3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995613"/>
            <a:ext cx="60229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257175" indent="-257175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altLang="en-US" sz="18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69605-2181-A20C-6D25-801EC074135E}"/>
              </a:ext>
            </a:extLst>
          </p:cNvPr>
          <p:cNvSpPr/>
          <p:nvPr/>
        </p:nvSpPr>
        <p:spPr>
          <a:xfrm>
            <a:off x="6985000" y="857250"/>
            <a:ext cx="2159000" cy="188913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8D27D-4360-D937-40B0-C5DF382B505A}"/>
              </a:ext>
            </a:extLst>
          </p:cNvPr>
          <p:cNvSpPr txBox="1"/>
          <p:nvPr/>
        </p:nvSpPr>
        <p:spPr>
          <a:xfrm>
            <a:off x="544512" y="1214755"/>
            <a:ext cx="80549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Education, Training, and Certifications/Licenses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Experience Required for Position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Difficulty, Complexity and Variety of work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Problem Solving/Ingenuity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Independence of Action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Responsibility for Resources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Contacts with Others-Internal/External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Supervision Received and/or Given to Others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 Consequences of Error/Job Decisions Required/                          Risk Exposure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2100" dirty="0">
                <a:latin typeface="+mn-lt"/>
              </a:rPr>
              <a:t>Working Conditions/Hazards/Environment</a:t>
            </a:r>
          </a:p>
          <a:p>
            <a:pPr>
              <a:defRPr/>
            </a:pPr>
            <a:r>
              <a:rPr lang="en-US" altLang="en-US" sz="2100" dirty="0">
                <a:latin typeface="+mn-lt"/>
              </a:rPr>
              <a:t>      Physical/Mental Demands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943E1D72-5229-E82F-3DDA-BE7B15963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81138"/>
            <a:ext cx="7467600" cy="4525962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Volume of Work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Incumbent Length of Service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Employee Qualifications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Employee Work Performance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3D68E01-4156-6015-8B29-583B24633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Arial" panose="020B0604020202020204" pitchFamily="34" charset="0"/>
              </a:rPr>
              <a:t>These are </a:t>
            </a:r>
            <a:r>
              <a:rPr lang="en-US" altLang="en-US" sz="3600" u="sng">
                <a:latin typeface="Arial" panose="020B0604020202020204" pitchFamily="34" charset="0"/>
              </a:rPr>
              <a:t>not</a:t>
            </a:r>
            <a:r>
              <a:rPr lang="en-US" altLang="en-US" sz="3600">
                <a:latin typeface="Arial" panose="020B0604020202020204" pitchFamily="34" charset="0"/>
              </a:rPr>
              <a:t> classification factors: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532D4-4C16-2ECA-17DD-E4AFB4F7E058}"/>
              </a:ext>
            </a:extLst>
          </p:cNvPr>
          <p:cNvSpPr/>
          <p:nvPr/>
        </p:nvSpPr>
        <p:spPr>
          <a:xfrm>
            <a:off x="482600" y="5643563"/>
            <a:ext cx="8475663" cy="363537"/>
          </a:xfrm>
          <a:prstGeom prst="rect">
            <a:avLst/>
          </a:prstGeom>
          <a:solidFill>
            <a:srgbClr val="F7964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04D073-F8A7-18DF-F88D-2BFAED6087B3}"/>
              </a:ext>
            </a:extLst>
          </p:cNvPr>
          <p:cNvGraphicFramePr/>
          <p:nvPr/>
        </p:nvGraphicFramePr>
        <p:xfrm>
          <a:off x="1905000" y="1752600"/>
          <a:ext cx="5181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4C0A428-A252-E3F6-C6D0-559CC261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62000"/>
          </a:xfrm>
          <a:prstGeom prst="rect">
            <a:avLst/>
          </a:prstGeom>
          <a:solidFill>
            <a:srgbClr val="F7964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br>
              <a:rPr lang="en-US" sz="4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Analysis</a:t>
            </a:r>
            <a:b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9A42E25-75BE-751A-D81E-7C2B3B9B81D4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/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2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79E0-55C9-4E89-05AE-499A44D9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 Market Study ……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1B1FFC4E-6F9D-9EB2-40A8-DEB1AE94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477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Comparable organizations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In the same market or similar market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Other organizations you recruit and hire from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Organizations offering similar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Organizations you lose employees 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Typically within a commutable distance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A942-36B3-FA14-36EB-29841782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 Market Survey Organizations</a:t>
            </a:r>
            <a:endParaRPr lang="en-US" sz="3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3910D-C083-92B2-6D2E-8078E8FB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95400"/>
            <a:ext cx="358139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en-US" alt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Angier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Benson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Clinton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Dunn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Fuquay-Varina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Garner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Lillington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Nashville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Selma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Smithfield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Wendell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Zebulon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Harnett County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sp>
        <p:nvSpPr>
          <p:cNvPr id="4" name="AutoShape 4" descr="Landscape of Small Town with Church and Rolling Hills">
            <a:extLst>
              <a:ext uri="{FF2B5EF4-FFF2-40B4-BE49-F238E27FC236}">
                <a16:creationId xmlns:a16="http://schemas.microsoft.com/office/drawing/2014/main" id="{4A536F84-A89C-360D-C66D-A106C9E6C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0602" y="1676400"/>
            <a:ext cx="373379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Landscape of Small Town with Church and Rolling Hills">
            <a:extLst>
              <a:ext uri="{FF2B5EF4-FFF2-40B4-BE49-F238E27FC236}">
                <a16:creationId xmlns:a16="http://schemas.microsoft.com/office/drawing/2014/main" id="{3566D3A9-1E00-C78F-250E-5C1626BDE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Modern village">
            <a:extLst>
              <a:ext uri="{FF2B5EF4-FFF2-40B4-BE49-F238E27FC236}">
                <a16:creationId xmlns:a16="http://schemas.microsoft.com/office/drawing/2014/main" id="{BFED1FBF-010B-54C5-0356-971C2F6B7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Modern village">
            <a:extLst>
              <a:ext uri="{FF2B5EF4-FFF2-40B4-BE49-F238E27FC236}">
                <a16:creationId xmlns:a16="http://schemas.microsoft.com/office/drawing/2014/main" id="{D430BEFF-FCF0-1A73-16AF-8B5862C08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79611" y="3390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10,500+ City Map Illustration Stock Illustrations, Royalty ...">
            <a:extLst>
              <a:ext uri="{FF2B5EF4-FFF2-40B4-BE49-F238E27FC236}">
                <a16:creationId xmlns:a16="http://schemas.microsoft.com/office/drawing/2014/main" id="{C62707FE-0266-85A2-D3E4-76862A60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29" y="2133600"/>
            <a:ext cx="26717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76495F-3094-D1EF-2C4C-02C9ED39C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381347"/>
              </p:ext>
            </p:extLst>
          </p:nvPr>
        </p:nvGraphicFramePr>
        <p:xfrm>
          <a:off x="495300" y="955724"/>
          <a:ext cx="8115302" cy="5368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001">
                  <a:extLst>
                    <a:ext uri="{9D8B030D-6E8A-4147-A177-3AD203B41FA5}">
                      <a16:colId xmlns:a16="http://schemas.microsoft.com/office/drawing/2014/main" val="223435430"/>
                    </a:ext>
                  </a:extLst>
                </a:gridCol>
                <a:gridCol w="818084">
                  <a:extLst>
                    <a:ext uri="{9D8B030D-6E8A-4147-A177-3AD203B41FA5}">
                      <a16:colId xmlns:a16="http://schemas.microsoft.com/office/drawing/2014/main" val="4020774885"/>
                    </a:ext>
                  </a:extLst>
                </a:gridCol>
                <a:gridCol w="788336">
                  <a:extLst>
                    <a:ext uri="{9D8B030D-6E8A-4147-A177-3AD203B41FA5}">
                      <a16:colId xmlns:a16="http://schemas.microsoft.com/office/drawing/2014/main" val="1435196616"/>
                    </a:ext>
                  </a:extLst>
                </a:gridCol>
                <a:gridCol w="751328">
                  <a:extLst>
                    <a:ext uri="{9D8B030D-6E8A-4147-A177-3AD203B41FA5}">
                      <a16:colId xmlns:a16="http://schemas.microsoft.com/office/drawing/2014/main" val="3809333097"/>
                    </a:ext>
                  </a:extLst>
                </a:gridCol>
                <a:gridCol w="728839">
                  <a:extLst>
                    <a:ext uri="{9D8B030D-6E8A-4147-A177-3AD203B41FA5}">
                      <a16:colId xmlns:a16="http://schemas.microsoft.com/office/drawing/2014/main" val="1531492670"/>
                    </a:ext>
                  </a:extLst>
                </a:gridCol>
                <a:gridCol w="803210">
                  <a:extLst>
                    <a:ext uri="{9D8B030D-6E8A-4147-A177-3AD203B41FA5}">
                      <a16:colId xmlns:a16="http://schemas.microsoft.com/office/drawing/2014/main" val="853264414"/>
                    </a:ext>
                  </a:extLst>
                </a:gridCol>
                <a:gridCol w="877581">
                  <a:extLst>
                    <a:ext uri="{9D8B030D-6E8A-4147-A177-3AD203B41FA5}">
                      <a16:colId xmlns:a16="http://schemas.microsoft.com/office/drawing/2014/main" val="3033559159"/>
                    </a:ext>
                  </a:extLst>
                </a:gridCol>
                <a:gridCol w="803210">
                  <a:extLst>
                    <a:ext uri="{9D8B030D-6E8A-4147-A177-3AD203B41FA5}">
                      <a16:colId xmlns:a16="http://schemas.microsoft.com/office/drawing/2014/main" val="578514839"/>
                    </a:ext>
                  </a:extLst>
                </a:gridCol>
                <a:gridCol w="743713">
                  <a:extLst>
                    <a:ext uri="{9D8B030D-6E8A-4147-A177-3AD203B41FA5}">
                      <a16:colId xmlns:a16="http://schemas.microsoft.com/office/drawing/2014/main" val="2627725291"/>
                    </a:ext>
                  </a:extLst>
                </a:gridCol>
              </a:tblGrid>
              <a:tr h="32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Organization (Population)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Clerk Board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Finance Director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CSR Rep</a:t>
                      </a: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Police Chief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504205984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Hiring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Maximum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Hiring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Maximum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Hiring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Maximum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Hiring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Maximum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962388660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Conover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$58,597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$84,965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$74,786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$108,440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$31,200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$40,870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$86,574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$125,532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588977079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8,428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$35,973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$52,161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664983946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824931058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Granite Falls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$42,861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$60,005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$35,262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$49,637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$84,862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$118,807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186475271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5,088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498939057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716999213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Hudson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$54,550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$81,825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$69,621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$104,432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$33,489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$50,233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$69,621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$104,432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943676360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3,801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529487200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945620812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Lenoir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$51,218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$71,705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$96,185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$134,659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$31,350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$43,890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$96,185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$134,659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715471539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18,500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$32,937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$48,446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48239331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906885145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Newton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$58,311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$87,497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$82,083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$123,124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$30,926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$46,839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$90,482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$135,724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553059083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13,175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$35,805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$53,708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539429220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4241102282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Statesville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$58,386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$96,456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$104,832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$172,973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$32,760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$54,059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$104,832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$172,973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380432181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28,958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248645930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421573965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Town of Troutman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$48,450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$76,308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$87,227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$137,383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$39,462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$62,153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$96,168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$151,464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701820337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4,144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527196602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421986601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Alexander County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$57,033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$80,587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$93,459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$132,055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$80,589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$113,871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235700783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1267151684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Wilkes County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$52,961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$82,090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$73,040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$113,212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$30,175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$46,771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$81,530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$122,686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4070617585"/>
                  </a:ext>
                </a:extLst>
              </a:tr>
              <a:tr h="156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438190687"/>
                  </a:ext>
                </a:extLst>
              </a:tr>
              <a:tr h="172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$52,852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$79,205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$81,537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$123,514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$33,886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$50,432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$85,366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$128,571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476295161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747340659"/>
                  </a:ext>
                </a:extLst>
              </a:tr>
              <a:tr h="168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Recommended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$48,555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$77,688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$71,733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$114,773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$32,866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$52,586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$71,733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$114,773</a:t>
                      </a:r>
                      <a:endParaRPr lang="en-US" sz="9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3591187115"/>
                  </a:ext>
                </a:extLst>
              </a:tr>
              <a:tr h="175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Grade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70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7" marR="6537" marT="6537" marB="0" anchor="b"/>
                </a:tc>
                <a:extLst>
                  <a:ext uri="{0D108BD9-81ED-4DB2-BD59-A6C34878D82A}">
                    <a16:rowId xmlns:a16="http://schemas.microsoft.com/office/drawing/2014/main" val="26470669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D5A669-7159-FCFA-59F9-3EE965935878}"/>
              </a:ext>
            </a:extLst>
          </p:cNvPr>
          <p:cNvSpPr txBox="1"/>
          <p:nvPr/>
        </p:nvSpPr>
        <p:spPr>
          <a:xfrm>
            <a:off x="1905000" y="457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Sample </a:t>
            </a:r>
            <a:r>
              <a:rPr lang="en-US" b="1" i="0" dirty="0"/>
              <a:t>Market/Salary Survey</a:t>
            </a:r>
          </a:p>
        </p:txBody>
      </p:sp>
    </p:spTree>
    <p:extLst>
      <p:ext uri="{BB962C8B-B14F-4D97-AF65-F5344CB8AC3E}">
        <p14:creationId xmlns:p14="http://schemas.microsoft.com/office/powerpoint/2010/main" val="50096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04D073-F8A7-18DF-F88D-2BFAED6087B3}"/>
              </a:ext>
            </a:extLst>
          </p:cNvPr>
          <p:cNvGraphicFramePr/>
          <p:nvPr/>
        </p:nvGraphicFramePr>
        <p:xfrm>
          <a:off x="762000" y="1828800"/>
          <a:ext cx="50292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828F611-0607-4AC8-8C16-1CFE478CE24D}"/>
              </a:ext>
            </a:extLst>
          </p:cNvPr>
          <p:cNvSpPr/>
          <p:nvPr/>
        </p:nvSpPr>
        <p:spPr>
          <a:xfrm>
            <a:off x="7050055" y="2971800"/>
            <a:ext cx="1524000" cy="15240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Value</a:t>
            </a: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9B0569D4-8E77-5A97-F673-BAD64C33A3F8}"/>
              </a:ext>
            </a:extLst>
          </p:cNvPr>
          <p:cNvSpPr/>
          <p:nvPr/>
        </p:nvSpPr>
        <p:spPr>
          <a:xfrm>
            <a:off x="5943600" y="32766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C0A428-A252-E3F6-C6D0-559CC261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62000"/>
          </a:xfrm>
          <a:prstGeom prst="rect">
            <a:avLst/>
          </a:prstGeom>
          <a:solidFill>
            <a:srgbClr val="F7964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br>
              <a:rPr lang="en-US" sz="4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Analysis</a:t>
            </a:r>
            <a:b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9A42E25-75BE-751A-D81E-7C2B3B9B81D4}"/>
              </a:ext>
            </a:extLst>
          </p:cNvPr>
          <p:cNvSpPr txBox="1">
            <a:spLocks/>
          </p:cNvSpPr>
          <p:nvPr/>
        </p:nvSpPr>
        <p:spPr>
          <a:xfrm>
            <a:off x="609600" y="14478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  <a:extLst/>
          </a:lstStyle>
          <a:p>
            <a:pPr algn="ctr"/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1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4872A3-40CB-585D-9A7D-C9D9E7691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84056"/>
              </p:ext>
            </p:extLst>
          </p:nvPr>
        </p:nvGraphicFramePr>
        <p:xfrm>
          <a:off x="488373" y="1295400"/>
          <a:ext cx="8382000" cy="548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8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Salary </a:t>
                      </a:r>
                    </a:p>
                    <a:p>
                      <a:pPr algn="ctr"/>
                      <a:r>
                        <a:rPr lang="en-US" sz="1800" dirty="0"/>
                        <a:t>Grade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Class Title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Minimum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Midpoint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Maximum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Park Technician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Street Maintenance Worker</a:t>
                      </a:r>
                    </a:p>
                    <a:p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$32,819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$41,024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$49,229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Equipment Operator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WWTP Operator</a:t>
                      </a:r>
                    </a:p>
                    <a:p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$34,460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$43,075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$51,690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0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Recreation Coordinator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Maintenance Crew Leader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Administrative Specialist</a:t>
                      </a:r>
                    </a:p>
                    <a:p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$36,183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$45,229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$54,275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Police Officer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Planner</a:t>
                      </a:r>
                    </a:p>
                    <a:p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$37,992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$47,490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$56,988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Planner 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Police Sergeant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Customer Service Supervisor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$39,892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$49,865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$59,838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48E74A8-DEEC-07B9-A788-1087CFB0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Classifications</a:t>
            </a:r>
            <a:r>
              <a:rPr lang="en-US" dirty="0"/>
              <a:t> by Grade</a:t>
            </a:r>
            <a:br>
              <a:rPr lang="en-US" dirty="0"/>
            </a:br>
            <a:r>
              <a:rPr lang="en-US" sz="2200" b="0" i="1" dirty="0"/>
              <a:t>(sample pay plan)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lary range or salary distribution with percentile for bell curve graph in isometric">
            <a:extLst>
              <a:ext uri="{FF2B5EF4-FFF2-40B4-BE49-F238E27FC236}">
                <a16:creationId xmlns:a16="http://schemas.microsoft.com/office/drawing/2014/main" id="{C0DA689C-5D05-B835-46F4-6344B703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63860"/>
            <a:ext cx="6257925" cy="50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5F30A9-E89B-9DE6-7CA4-84C9AF018CDA}"/>
              </a:ext>
            </a:extLst>
          </p:cNvPr>
          <p:cNvSpPr/>
          <p:nvPr/>
        </p:nvSpPr>
        <p:spPr>
          <a:xfrm>
            <a:off x="1295400" y="533400"/>
            <a:ext cx="6781800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Salary Range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3461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9052E3-7A86-9B15-AD2D-6A78C84BC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700"/>
          </a:xfrm>
        </p:spPr>
        <p:txBody>
          <a:bodyPr/>
          <a:lstStyle/>
          <a:p>
            <a:pPr algn="just"/>
            <a:r>
              <a:rPr lang="en-US" sz="2000" u="sng" dirty="0"/>
              <a:t>Pay Plan</a:t>
            </a:r>
            <a:r>
              <a:rPr lang="en-US" sz="2000" dirty="0"/>
              <a:t>: The MAPS Group developed a pay plan that is tailored to the study results</a:t>
            </a:r>
          </a:p>
          <a:p>
            <a:endParaRPr lang="en-US" sz="2000" dirty="0"/>
          </a:p>
          <a:p>
            <a:pPr algn="just"/>
            <a:r>
              <a:rPr lang="en-US" sz="2000" u="sng" dirty="0"/>
              <a:t>Grade Assignments</a:t>
            </a:r>
            <a:r>
              <a:rPr lang="en-US" sz="2000" dirty="0"/>
              <a:t>: Determined based on internal equity (job evaluation) and external market review</a:t>
            </a:r>
          </a:p>
          <a:p>
            <a:endParaRPr lang="en-US" sz="2000" dirty="0"/>
          </a:p>
          <a:p>
            <a:pPr algn="just"/>
            <a:r>
              <a:rPr lang="en-US" sz="2000" u="sng" dirty="0"/>
              <a:t>Implementation</a:t>
            </a:r>
            <a:r>
              <a:rPr lang="en-US" sz="2000" dirty="0"/>
              <a:t>: With finalized grade assignments, we prepared implementation calculations for the updated pay plan to assist the Town in adopting the new classification and compensation system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CB60A-56C2-1444-1AF2-8A686C64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278501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8717EDA4-EEBF-BA3F-90EE-9F33EE4735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dirty="0"/>
              <a:t> </a:t>
            </a:r>
            <a:r>
              <a:rPr lang="en-US" altLang="en-US" sz="2400" dirty="0"/>
              <a:t>Who We Are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Founded in 1983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8 consultants across the State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altLang="en-US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sz="2400" dirty="0"/>
              <a:t>Partner with: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Cities, Counties, Special Districts, Libraries, and others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alt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altLang="en-US" dirty="0"/>
              <a:t> </a:t>
            </a:r>
            <a:r>
              <a:rPr lang="en-US" altLang="en-US" sz="2400" dirty="0"/>
              <a:t>Provide Public Sector Human Resource Services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Classification &amp; Pay Studies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Personnel Policy development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000" dirty="0"/>
              <a:t>Supervisory Training/Staff Retreats/Team Building</a:t>
            </a:r>
          </a:p>
          <a:p>
            <a:pPr lvl="1" eaLnBrk="1" hangingPunct="1">
              <a:defRPr/>
            </a:pPr>
            <a:r>
              <a:rPr lang="en-US" altLang="en-US" sz="2000" dirty="0"/>
              <a:t>Performance Evaluation Design</a:t>
            </a:r>
          </a:p>
          <a:p>
            <a:pPr lvl="1" eaLnBrk="1" hangingPunct="1">
              <a:defRPr/>
            </a:pPr>
            <a:r>
              <a:rPr lang="en-US" altLang="en-US" sz="2000" dirty="0"/>
              <a:t>Assessment Centers/Selection Process </a:t>
            </a:r>
          </a:p>
          <a:p>
            <a:pPr lvl="1" eaLnBrk="1" hangingPunct="1">
              <a:defRPr/>
            </a:pPr>
            <a:r>
              <a:rPr lang="en-US" altLang="en-US" sz="2000" dirty="0"/>
              <a:t>Employee Engagement/Climate Surveys</a:t>
            </a:r>
          </a:p>
          <a:p>
            <a:pPr lvl="1" eaLnBrk="1" hangingPunct="1">
              <a:defRPr/>
            </a:pPr>
            <a:r>
              <a:rPr lang="en-US" altLang="en-US" sz="2000" dirty="0"/>
              <a:t>Personnel Officer Circuit Rider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altLang="en-US" sz="2000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E22C9AE3-7FF8-0B64-FBB1-982F0DCC9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4800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The MAPS Group              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5C78F1E-4A2F-3E63-41AB-68C0465C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3" t="-77328" r="-3203" b="-77328"/>
          <a:stretch>
            <a:fillRect/>
          </a:stretch>
        </p:blipFill>
        <p:spPr bwMode="auto">
          <a:xfrm>
            <a:off x="6934200" y="4884737"/>
            <a:ext cx="14478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1E12A0-2D70-56F8-B7FF-6234F9857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35889"/>
              </p:ext>
            </p:extLst>
          </p:nvPr>
        </p:nvGraphicFramePr>
        <p:xfrm>
          <a:off x="533400" y="893150"/>
          <a:ext cx="7772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91187406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1970278198"/>
                    </a:ext>
                  </a:extLst>
                </a:gridCol>
                <a:gridCol w="1318727">
                  <a:extLst>
                    <a:ext uri="{9D8B030D-6E8A-4147-A177-3AD203B41FA5}">
                      <a16:colId xmlns:a16="http://schemas.microsoft.com/office/drawing/2014/main" val="2485509884"/>
                    </a:ext>
                  </a:extLst>
                </a:gridCol>
                <a:gridCol w="1348273">
                  <a:extLst>
                    <a:ext uri="{9D8B030D-6E8A-4147-A177-3AD203B41FA5}">
                      <a16:colId xmlns:a16="http://schemas.microsoft.com/office/drawing/2014/main" val="25387679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Salary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Class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17649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sz="16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 Technician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$34,509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$55,214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4715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Senior Public Works Technician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$36,234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$57,974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3449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Heavy Equipment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$38,045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$60,872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12984"/>
                  </a:ext>
                </a:extLst>
              </a:tr>
              <a:tr h="252640">
                <a:tc>
                  <a:txBody>
                    <a:bodyPr/>
                    <a:lstStyle/>
                    <a:p>
                      <a:r>
                        <a:rPr lang="en-US" sz="16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Park Maintenance Supervisor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$63,915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959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Police Records Specialist/Evidence Tech</a:t>
                      </a:r>
                    </a:p>
                    <a:p>
                      <a:r>
                        <a:rPr lang="en-US" sz="1600" dirty="0"/>
                        <a:t>Fiscal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$41,944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$67,110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7078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Code Enforcement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$44,041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$70,466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552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$46,243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$73,989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92572"/>
                  </a:ext>
                </a:extLst>
              </a:tr>
              <a:tr h="652099">
                <a:tc>
                  <a:txBody>
                    <a:bodyPr/>
                    <a:lstStyle/>
                    <a:p>
                      <a:r>
                        <a:rPr lang="en-US" sz="16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Athletic Program Manager</a:t>
                      </a:r>
                    </a:p>
                    <a:p>
                      <a:r>
                        <a:rPr lang="en-US" sz="1600" dirty="0"/>
                        <a:t>Police Officer</a:t>
                      </a:r>
                    </a:p>
                    <a:p>
                      <a:r>
                        <a:rPr lang="en-US" sz="1600" dirty="0"/>
                        <a:t>School Resource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$48,555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$77,688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006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DAC560-CB6F-9B77-98D0-8EB156DB0A06}"/>
              </a:ext>
            </a:extLst>
          </p:cNvPr>
          <p:cNvSpPr txBox="1"/>
          <p:nvPr/>
        </p:nvSpPr>
        <p:spPr>
          <a:xfrm>
            <a:off x="2171700" y="30726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Recommended Town Pay Plan</a:t>
            </a:r>
          </a:p>
        </p:txBody>
      </p:sp>
    </p:spTree>
    <p:extLst>
      <p:ext uri="{BB962C8B-B14F-4D97-AF65-F5344CB8AC3E}">
        <p14:creationId xmlns:p14="http://schemas.microsoft.com/office/powerpoint/2010/main" val="293482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2F33F2-BD59-9D37-D899-BD9D5E123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8932"/>
              </p:ext>
            </p:extLst>
          </p:nvPr>
        </p:nvGraphicFramePr>
        <p:xfrm>
          <a:off x="762000" y="533400"/>
          <a:ext cx="7620000" cy="5346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540263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2913363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602765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565178201"/>
                    </a:ext>
                  </a:extLst>
                </a:gridCol>
              </a:tblGrid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7294"/>
                  </a:ext>
                </a:extLst>
              </a:tr>
              <a:tr h="6452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Planner</a:t>
                      </a:r>
                    </a:p>
                    <a:p>
                      <a:r>
                        <a:rPr lang="en-US" dirty="0"/>
                        <a:t>Police Corporal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$81,571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28898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Police Investigator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$53,531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$85,650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828088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Police Sergeant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$56,207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$89,931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836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Master Sergeant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$59,017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$94,427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08799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$61,967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$99,147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682996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Police Lieutenant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$65,065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$104,104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0079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Town Clerk/HR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$68,318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$109,309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79531"/>
                  </a:ext>
                </a:extLst>
              </a:tr>
              <a:tr h="645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Works Director</a:t>
                      </a:r>
                    </a:p>
                    <a:p>
                      <a:r>
                        <a:rPr lang="en-US" dirty="0"/>
                        <a:t>Parks and Recreation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$71,733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$114,773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830673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$75,319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$120,510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2534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$79,084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$126,534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87156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Police Chief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$83,038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$132,861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310273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$87,189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$139,502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8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33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8B31-72B1-4964-844E-A4EC638B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6EFE43-FF0C-3E81-E530-0CB8376E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30C07-48A3-E824-9FE7-A1A43876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2162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1</a:t>
            </a:r>
            <a:endParaRPr lang="en-US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Employees are moved into the range above the Minimum rate based on .5% per year of service with the Town.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cost to implement Option I (.5% per YOS) = $67,168  (4.7% payroll)</a:t>
            </a: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2</a:t>
            </a:r>
            <a:endParaRPr lang="en-US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Employees are moved into the range above the Minimum rate based on 1% per year of service with the Town.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cost to implement Option 2 (1% per YOS) = $114,669  ($7.8% payroll) 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3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Employees are moved into the range above the Minimum rate based on 1% per blended years of service with the Town and years in current position.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cost to implement Option 3 (1% per blended YOS) = $100,503 (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6.9</a:t>
            </a:r>
            <a:r>
              <a:rPr lang="en-US" sz="1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payroll)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6675" algn="just">
              <a:lnSpc>
                <a:spcPct val="91000"/>
              </a:lnSpc>
              <a:spcAft>
                <a:spcPts val="152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7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2DAD35-EE02-C6EB-D532-B2DEAAF236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92AFF8-8822-B4DD-1986-6B539803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Compensation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49016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541E0-E411-5A33-A186-DFAEE5FA4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0FC8-35A9-48DE-3972-5FB94529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040BB-CFD9-1D92-AC68-990CEDB372F9}"/>
              </a:ext>
            </a:extLst>
          </p:cNvPr>
          <p:cNvSpPr txBox="1"/>
          <p:nvPr/>
        </p:nvSpPr>
        <p:spPr>
          <a:xfrm>
            <a:off x="785811" y="1249934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 specifications will be written for all Town positions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personnel policy review will be completed with recommendations for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final report will document the methodology used to conduct the study, our findings, and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6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D2DEF2-7DFF-99F8-3B15-23ECF267A770}"/>
              </a:ext>
            </a:extLst>
          </p:cNvPr>
          <p:cNvSpPr txBox="1">
            <a:spLocks/>
          </p:cNvSpPr>
          <p:nvPr/>
        </p:nvSpPr>
        <p:spPr>
          <a:xfrm>
            <a:off x="68263" y="1219200"/>
            <a:ext cx="8915400" cy="4800600"/>
          </a:xfrm>
          <a:prstGeom prst="rect">
            <a:avLst/>
          </a:prstGeom>
        </p:spPr>
        <p:txBody>
          <a:bodyPr/>
          <a:lstStyle>
            <a:lvl1pPr marL="209550" indent="-20955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Font typeface="Wingdings" pitchFamily="34" charset="2"/>
              <a:buChar char="Ø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288" indent="-1841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5"/>
              </a:buClr>
              <a:buFont typeface="Symbol" pitchFamily="82" charset="2"/>
              <a:buChar char="·"/>
              <a:defRPr sz="1800">
                <a:solidFill>
                  <a:schemeClr val="tx1"/>
                </a:solidFill>
                <a:latin typeface="+mn-lt"/>
              </a:defRPr>
            </a:lvl2pPr>
            <a:lvl3pPr marL="593725" indent="-1968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5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792163" indent="-1968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4pPr>
            <a:lvl5pPr marL="977900" indent="-1841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5"/>
              </a:buClr>
              <a:buChar char="›"/>
              <a:defRPr sz="1800">
                <a:solidFill>
                  <a:schemeClr val="tx1"/>
                </a:solidFill>
                <a:latin typeface="+mn-lt"/>
              </a:defRPr>
            </a:lvl5pPr>
            <a:lvl6pPr marL="1435100" indent="-1841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Char char="›"/>
              <a:defRPr sz="1600">
                <a:solidFill>
                  <a:schemeClr val="tx1"/>
                </a:solidFill>
                <a:latin typeface="+mn-lt"/>
              </a:defRPr>
            </a:lvl6pPr>
            <a:lvl7pPr marL="1892300" indent="-1841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Char char="›"/>
              <a:defRPr sz="1600">
                <a:solidFill>
                  <a:schemeClr val="tx1"/>
                </a:solidFill>
                <a:latin typeface="+mn-lt"/>
              </a:defRPr>
            </a:lvl7pPr>
            <a:lvl8pPr marL="2349500" indent="-1841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Char char="›"/>
              <a:defRPr sz="1600">
                <a:solidFill>
                  <a:schemeClr val="tx1"/>
                </a:solidFill>
                <a:latin typeface="+mn-lt"/>
              </a:defRPr>
            </a:lvl8pPr>
            <a:lvl9pPr marL="2806700" indent="-184150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Char char="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kern="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18DA7F6-D2E9-27FD-BB43-960C4579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715375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/>
              <a:t>Final Goal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8FB40-B4A7-3375-25AE-017382CF37BF}"/>
              </a:ext>
            </a:extLst>
          </p:cNvPr>
          <p:cNvSpPr txBox="1"/>
          <p:nvPr/>
        </p:nvSpPr>
        <p:spPr>
          <a:xfrm>
            <a:off x="838200" y="1905000"/>
            <a:ext cx="7467600" cy="298543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dirty="0"/>
              <a:t>The goal is to ensure that the classification structure and the compensation program are:</a:t>
            </a:r>
          </a:p>
          <a:p>
            <a:pPr marL="344488" lvl="1" indent="-344488">
              <a:spcBef>
                <a:spcPts val="600"/>
              </a:spcBef>
              <a:buClr>
                <a:srgbClr val="0070C0"/>
              </a:buClr>
              <a:buFont typeface="Wingdings" pitchFamily="34" charset="2"/>
              <a:buChar char=""/>
              <a:defRPr/>
            </a:pPr>
            <a:r>
              <a:rPr lang="en-US" dirty="0"/>
              <a:t>Accurate</a:t>
            </a:r>
          </a:p>
          <a:p>
            <a:pPr marL="344488" lvl="1" indent="-344488">
              <a:spcBef>
                <a:spcPts val="600"/>
              </a:spcBef>
              <a:buClr>
                <a:srgbClr val="0070C0"/>
              </a:buClr>
              <a:buFont typeface="Wingdings" pitchFamily="34" charset="2"/>
              <a:buChar char=""/>
              <a:defRPr/>
            </a:pPr>
            <a:r>
              <a:rPr lang="en-US" dirty="0"/>
              <a:t>Equitable </a:t>
            </a:r>
          </a:p>
          <a:p>
            <a:pPr marL="344488" lvl="1" indent="-344488">
              <a:spcBef>
                <a:spcPts val="600"/>
              </a:spcBef>
              <a:buClr>
                <a:srgbClr val="0070C0"/>
              </a:buClr>
              <a:buFont typeface="Wingdings" pitchFamily="34" charset="2"/>
              <a:buChar char=""/>
              <a:defRPr/>
            </a:pPr>
            <a:r>
              <a:rPr lang="en-US" dirty="0"/>
              <a:t>Market Competitive</a:t>
            </a:r>
          </a:p>
          <a:p>
            <a:pPr marL="344488" lvl="1" indent="-344488">
              <a:spcBef>
                <a:spcPts val="600"/>
              </a:spcBef>
              <a:buClr>
                <a:srgbClr val="0070C0"/>
              </a:buClr>
              <a:buFont typeface="Wingdings" pitchFamily="34" charset="2"/>
              <a:buChar char=""/>
              <a:defRPr/>
            </a:pPr>
            <a:r>
              <a:rPr lang="en-US" dirty="0"/>
              <a:t>In order to attract and retain a highly qualified workforce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7A59-2F9C-890D-8B48-F2AA3E13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3DBC0-103E-7B36-C691-8106B0B7343D}"/>
              </a:ext>
            </a:extLst>
          </p:cNvPr>
          <p:cNvSpPr txBox="1"/>
          <p:nvPr/>
        </p:nvSpPr>
        <p:spPr>
          <a:xfrm>
            <a:off x="457200" y="838201"/>
            <a:ext cx="838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urge the Town of Erwin to: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Adopt the recommended class and pay plan with grade assignments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Continue efforts to maintain the classification and compensation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Routinely review positions, job descriptions, and market conditions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Adjust the pay plan and salaries, annually, to keep pace with the market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Adopt general or market increases, annually, to reward employees and ensure advancement through the assigned pay ranges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3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DA2412F-8CC4-D586-082B-8E4A5DFC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Questions</a:t>
            </a: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69AAE96B-DE5E-A2E0-EE6B-C25E87C7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 b="-6334"/>
          <a:stretch>
            <a:fillRect/>
          </a:stretch>
        </p:blipFill>
        <p:spPr bwMode="auto">
          <a:xfrm>
            <a:off x="647700" y="9715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1B68F049-334F-7D63-2B08-16B80D25E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562100"/>
            <a:ext cx="3810000" cy="4838700"/>
          </a:xfrm>
        </p:spPr>
        <p:txBody>
          <a:bodyPr/>
          <a:lstStyle/>
          <a:p>
            <a:pPr eaLnBrk="1" hangingPunct="1"/>
            <a:r>
              <a:rPr lang="en-US" altLang="en-US" dirty="0"/>
              <a:t>Municipalities</a:t>
            </a:r>
          </a:p>
          <a:p>
            <a:pPr lvl="1" eaLnBrk="1" hangingPunct="1"/>
            <a:r>
              <a:rPr lang="en-US" altLang="en-US" dirty="0"/>
              <a:t>Apex</a:t>
            </a:r>
          </a:p>
          <a:p>
            <a:pPr lvl="1" eaLnBrk="1" hangingPunct="1"/>
            <a:r>
              <a:rPr lang="en-US" altLang="en-US" dirty="0"/>
              <a:t>Boone</a:t>
            </a:r>
          </a:p>
          <a:p>
            <a:pPr lvl="1" eaLnBrk="1" hangingPunct="1"/>
            <a:r>
              <a:rPr lang="en-US" altLang="en-US" dirty="0"/>
              <a:t>Garner</a:t>
            </a:r>
          </a:p>
          <a:p>
            <a:pPr lvl="1" eaLnBrk="1" hangingPunct="1"/>
            <a:r>
              <a:rPr lang="en-US" altLang="en-US" dirty="0"/>
              <a:t>Fairmont</a:t>
            </a:r>
          </a:p>
          <a:p>
            <a:pPr lvl="1" eaLnBrk="1" hangingPunct="1"/>
            <a:r>
              <a:rPr lang="en-US" altLang="en-US" dirty="0"/>
              <a:t>Forest Town</a:t>
            </a:r>
          </a:p>
          <a:p>
            <a:pPr lvl="1" eaLnBrk="1" hangingPunct="1"/>
            <a:r>
              <a:rPr lang="en-US" altLang="en-US" dirty="0"/>
              <a:t>Garner</a:t>
            </a:r>
          </a:p>
          <a:p>
            <a:pPr lvl="1" eaLnBrk="1" hangingPunct="1"/>
            <a:r>
              <a:rPr lang="en-US" altLang="en-US" dirty="0"/>
              <a:t>Henderson</a:t>
            </a:r>
          </a:p>
          <a:p>
            <a:pPr lvl="1" eaLnBrk="1" hangingPunct="1"/>
            <a:r>
              <a:rPr lang="en-US" altLang="en-US" dirty="0"/>
              <a:t>Hendersonville</a:t>
            </a:r>
          </a:p>
          <a:p>
            <a:pPr lvl="1" eaLnBrk="1" hangingPunct="1"/>
            <a:r>
              <a:rPr lang="en-US" altLang="en-US" dirty="0"/>
              <a:t>Salisbury</a:t>
            </a:r>
          </a:p>
          <a:p>
            <a:pPr lvl="1" eaLnBrk="1" hangingPunct="1"/>
            <a:r>
              <a:rPr lang="en-US" altLang="en-US" dirty="0"/>
              <a:t>Whiteville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E13D4248-2D11-71D1-5258-66D32F3FB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8100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Counties</a:t>
            </a:r>
          </a:p>
          <a:p>
            <a:pPr lvl="1" eaLnBrk="1" hangingPunct="1"/>
            <a:r>
              <a:rPr lang="en-US" altLang="en-US" dirty="0"/>
              <a:t>Alleghany</a:t>
            </a:r>
          </a:p>
          <a:p>
            <a:pPr lvl="1" eaLnBrk="1" hangingPunct="1"/>
            <a:r>
              <a:rPr lang="en-US" altLang="en-US" dirty="0"/>
              <a:t>Beaufort</a:t>
            </a:r>
          </a:p>
          <a:p>
            <a:pPr lvl="1" eaLnBrk="1" hangingPunct="1"/>
            <a:r>
              <a:rPr lang="en-US" altLang="en-US" dirty="0"/>
              <a:t>Cherokee</a:t>
            </a:r>
          </a:p>
          <a:p>
            <a:pPr lvl="1" eaLnBrk="1" hangingPunct="1"/>
            <a:r>
              <a:rPr lang="en-US" altLang="en-US" dirty="0"/>
              <a:t>Harnett</a:t>
            </a:r>
          </a:p>
          <a:p>
            <a:pPr lvl="1" eaLnBrk="1" hangingPunct="1"/>
            <a:r>
              <a:rPr lang="en-US" altLang="en-US" dirty="0"/>
              <a:t>Mitchell</a:t>
            </a:r>
          </a:p>
          <a:p>
            <a:pPr lvl="1" eaLnBrk="1" hangingPunct="1"/>
            <a:r>
              <a:rPr lang="en-US" altLang="en-US" dirty="0"/>
              <a:t>Nash</a:t>
            </a:r>
          </a:p>
          <a:p>
            <a:pPr lvl="1" eaLnBrk="1" hangingPunct="1"/>
            <a:r>
              <a:rPr lang="en-US" altLang="en-US" dirty="0"/>
              <a:t>Orange</a:t>
            </a:r>
          </a:p>
          <a:p>
            <a:pPr lvl="1" eaLnBrk="1" hangingPunct="1"/>
            <a:r>
              <a:rPr lang="en-US" altLang="en-US" dirty="0"/>
              <a:t>Scotland</a:t>
            </a:r>
          </a:p>
          <a:p>
            <a:pPr lvl="1" eaLnBrk="1" hangingPunct="1"/>
            <a:r>
              <a:rPr lang="en-US" altLang="en-US" dirty="0"/>
              <a:t>Stanly</a:t>
            </a:r>
          </a:p>
          <a:p>
            <a:pPr lvl="1" eaLnBrk="1" hangingPunct="1"/>
            <a:r>
              <a:rPr lang="en-US" altLang="en-US" dirty="0"/>
              <a:t>Vance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B375-CDE4-5970-8ED1-EDD5CC56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Clients Include</a:t>
            </a:r>
          </a:p>
        </p:txBody>
      </p:sp>
      <p:pic>
        <p:nvPicPr>
          <p:cNvPr id="14341" name="Picture 6" descr="Nc">
            <a:extLst>
              <a:ext uri="{FF2B5EF4-FFF2-40B4-BE49-F238E27FC236}">
                <a16:creationId xmlns:a16="http://schemas.microsoft.com/office/drawing/2014/main" id="{927CFCB0-9A8B-3A97-CADD-DB02F515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352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9C724CE-4112-BD94-DEB8-71C87483625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609600"/>
            <a:ext cx="4038600" cy="37338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Other Agencies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NCLM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Institute of Government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Land of Sky Regional Board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Central Carolina Board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9752F18-1912-7C10-59ED-6F25ABBAFE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143000"/>
            <a:ext cx="4038600" cy="38100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/>
              <a:t>Non-Profits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North Wilkesboro Housing Authority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Smithfield Housing Authority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Dunn Housing Authority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Laurinburg Housing Authority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Tuckasegee Water &amp; Sewer Authority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dirty="0"/>
              <a:t>Outer Banks Visitors Bureau</a:t>
            </a:r>
          </a:p>
        </p:txBody>
      </p:sp>
      <p:pic>
        <p:nvPicPr>
          <p:cNvPr id="15364" name="Picture 6" descr="Cartoon North Carolina Clipart Images">
            <a:extLst>
              <a:ext uri="{FF2B5EF4-FFF2-40B4-BE49-F238E27FC236}">
                <a16:creationId xmlns:a16="http://schemas.microsoft.com/office/drawing/2014/main" id="{12FD2309-2B50-C6A8-C2B3-14633559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2296"/>
            <a:ext cx="3114675" cy="241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C98EB5F-5454-4588-D3B4-D446F607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/>
              <a:t>Positions = Job Classifications and Compensation</a:t>
            </a:r>
          </a:p>
          <a:p>
            <a:pPr marL="109537" indent="0" eaLnBrk="1" hangingPunct="1">
              <a:buNone/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Examine </a:t>
            </a:r>
            <a:r>
              <a:rPr lang="en-US" altLang="en-US" sz="1600" b="1" dirty="0">
                <a:solidFill>
                  <a:schemeClr val="accent1"/>
                </a:solidFill>
              </a:rPr>
              <a:t>INTERNAL PAY EQUITY </a:t>
            </a:r>
            <a:r>
              <a:rPr lang="en-US" altLang="en-US" sz="1600" dirty="0"/>
              <a:t>(pay relationships between positions) – ensure that positions with similar levels of complexity, responsibility, knowledge/skills required are classified comparably in the pay plan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Analyze external competitiveness (pay relationships with labor market competitors) </a:t>
            </a:r>
            <a:r>
              <a:rPr lang="en-US" altLang="en-US" sz="1600" b="1" dirty="0">
                <a:solidFill>
                  <a:schemeClr val="accent1"/>
                </a:solidFill>
              </a:rPr>
              <a:t>(EXTERNAL PAY EQUITY)</a:t>
            </a:r>
          </a:p>
          <a:p>
            <a:pPr marL="109537" indent="0" eaLnBrk="1" hangingPunct="1">
              <a:buNone/>
              <a:defRPr/>
            </a:pPr>
            <a:endParaRPr lang="en-US" altLang="en-US" sz="1600" b="1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altLang="en-US" sz="1600" dirty="0"/>
              <a:t>Current pay practices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Update/draft personnel policy</a:t>
            </a:r>
          </a:p>
          <a:p>
            <a:pPr eaLnBrk="1" hangingPunct="1">
              <a:defRPr/>
            </a:pPr>
            <a:endParaRPr lang="en-US" altLang="en-US" sz="1600" b="1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altLang="en-US" sz="1600" dirty="0"/>
              <a:t>Update and write new class specifications (job descriptions)</a:t>
            </a:r>
          </a:p>
          <a:p>
            <a:pPr marL="109537" indent="0" eaLnBrk="1" hangingPunct="1"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2400" dirty="0"/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AB21149-EFBE-D829-F20E-441A54446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4"/>
                </a:solidFill>
                <a:latin typeface="Arial" panose="020B0604020202020204" pitchFamily="34" charset="0"/>
              </a:rPr>
              <a:t>What is a Class and Pay Study?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AED92C3-90BC-1C15-7711-9F25B42FA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0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Ensure market competitiveness of the Town’s pay plan with peer communities and the regional labor market </a:t>
            </a:r>
          </a:p>
          <a:p>
            <a:pPr lvl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Ensure that the Town of Erwin can attract,  retain, and motivate well-qualified, high-quality employees</a:t>
            </a:r>
            <a:endParaRPr lang="en-US" altLang="en-US" sz="2000" dirty="0"/>
          </a:p>
          <a:p>
            <a:pPr marL="392113" lvl="1" indent="0">
              <a:buNone/>
              <a:defRPr/>
            </a:pPr>
            <a:endParaRPr lang="en-US" altLang="en-US" sz="2000" dirty="0"/>
          </a:p>
          <a:p>
            <a:pPr eaLnBrk="1" hangingPunct="1">
              <a:defRPr/>
            </a:pPr>
            <a:endParaRPr lang="en-US" altLang="en-US" sz="2400" dirty="0"/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400" dirty="0"/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65242B0-7852-11E1-529E-8514E00FB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4"/>
                </a:solidFill>
                <a:latin typeface="Arial" panose="020B0604020202020204" pitchFamily="34" charset="0"/>
              </a:rPr>
              <a:t>Primary Goals of the Study</a:t>
            </a:r>
          </a:p>
        </p:txBody>
      </p:sp>
      <p:pic>
        <p:nvPicPr>
          <p:cNvPr id="2052" name="Picture 4" descr="Recruitment Stock Vector Illustration and Royalty Free Recruitment Clipart">
            <a:extLst>
              <a:ext uri="{FF2B5EF4-FFF2-40B4-BE49-F238E27FC236}">
                <a16:creationId xmlns:a16="http://schemas.microsoft.com/office/drawing/2014/main" id="{5BA834C1-4960-C8E1-B90E-42A23C1D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088346" cy="20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54933B52-FF2F-2BED-F150-FFF8C8901F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54562"/>
          </a:xfrm>
        </p:spPr>
        <p:txBody>
          <a:bodyPr>
            <a:normAutofit/>
          </a:bodyPr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Several years since last study/pay plan review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Jobs Change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altLang="en-US" sz="2400" dirty="0"/>
              <a:t>New Technology &amp; New Services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altLang="en-US" sz="2400" dirty="0"/>
              <a:t>Reorganization / Shift in duties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Market/Industry changes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Enhance Recruitment Process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Equitable Compensation System/</a:t>
            </a:r>
            <a:r>
              <a:rPr lang="en-US" altLang="en-US" sz="1900" dirty="0"/>
              <a:t>Equal Pay for Equal Work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Update the Town’s Compensation Philosophy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en-US" sz="2400" dirty="0"/>
              <a:t>Ensure Legal Compliance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altLang="en-US" sz="2400" dirty="0"/>
              <a:t>Fair Labor Standards Act,  ADA, OSHA</a:t>
            </a:r>
          </a:p>
          <a:p>
            <a:pPr marL="630936" lvl="2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sz="24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4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4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alt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9CD0C06-944B-7CEB-82D1-0B9485AF6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Arial" panose="020B0604020202020204" pitchFamily="34" charset="0"/>
              </a:rPr>
              <a:t>Why Do A Classification Study?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>
            <a:extLst>
              <a:ext uri="{FF2B5EF4-FFF2-40B4-BE49-F238E27FC236}">
                <a16:creationId xmlns:a16="http://schemas.microsoft.com/office/drawing/2014/main" id="{22C489FD-FC22-896E-ABB6-82D477C0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678" y="1119332"/>
            <a:ext cx="4876800" cy="2173287"/>
          </a:xfrm>
        </p:spPr>
        <p:txBody>
          <a:bodyPr/>
          <a:lstStyle/>
          <a:p>
            <a:pPr eaLnBrk="1" hangingPunct="1"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Pay increases/reclassifications </a:t>
            </a:r>
            <a:br>
              <a:rPr lang="en-US" altLang="en-US" sz="2000" dirty="0"/>
            </a:br>
            <a:r>
              <a:rPr lang="en-US" altLang="en-US" sz="2000" dirty="0"/>
              <a:t>are </a:t>
            </a:r>
            <a:r>
              <a:rPr lang="en-US" altLang="en-US" sz="2000" b="1" dirty="0">
                <a:solidFill>
                  <a:srgbClr val="00549F"/>
                </a:solidFill>
              </a:rPr>
              <a:t>not guaranteed.</a:t>
            </a:r>
          </a:p>
          <a:p>
            <a:pPr eaLnBrk="1" hangingPunct="1"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>
                <a:solidFill>
                  <a:srgbClr val="00549F"/>
                </a:solidFill>
              </a:rPr>
              <a:t>No pay decreases recommended.</a:t>
            </a:r>
          </a:p>
          <a:p>
            <a:pPr eaLnBrk="1" hangingPunct="1">
              <a:buClr>
                <a:schemeClr val="accent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Changes as a result of the study are subject to Management and  Board approval</a:t>
            </a:r>
          </a:p>
        </p:txBody>
      </p:sp>
      <p:sp>
        <p:nvSpPr>
          <p:cNvPr id="50179" name="Title 2">
            <a:extLst>
              <a:ext uri="{FF2B5EF4-FFF2-40B4-BE49-F238E27FC236}">
                <a16:creationId xmlns:a16="http://schemas.microsoft.com/office/drawing/2014/main" id="{9D3165B7-0FF3-67A6-EB46-AEE693AC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7153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Understanding the Study</a:t>
            </a:r>
          </a:p>
        </p:txBody>
      </p:sp>
      <p:pic>
        <p:nvPicPr>
          <p:cNvPr id="23556" name="Picture 3" descr="C:\Users\Gazzia\Documents\My Portfolio Catalog\downloads\Cropped for PPT\magnify files.jpg">
            <a:extLst>
              <a:ext uri="{FF2B5EF4-FFF2-40B4-BE49-F238E27FC236}">
                <a16:creationId xmlns:a16="http://schemas.microsoft.com/office/drawing/2014/main" id="{1AF6D9C3-6596-81A3-8786-A1D46ED1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5" y="676275"/>
            <a:ext cx="3505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53B4E6-9AEB-CD60-3A43-2CD3C4206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37890"/>
              </p:ext>
            </p:extLst>
          </p:nvPr>
        </p:nvGraphicFramePr>
        <p:xfrm>
          <a:off x="491606" y="3509963"/>
          <a:ext cx="8323152" cy="22875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2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8253">
                <a:tc>
                  <a:txBody>
                    <a:bodyPr/>
                    <a:lstStyle/>
                    <a:p>
                      <a:pPr marL="0" marR="0" indent="227013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cs typeface="Arial" pitchFamily="34" charset="0"/>
                        </a:rPr>
                        <a:t>Study is </a:t>
                      </a:r>
                      <a:r>
                        <a:rPr lang="en-US" sz="2000" b="1" u="sng" dirty="0">
                          <a:cs typeface="Arial" pitchFamily="34" charset="0"/>
                        </a:rPr>
                        <a:t>not </a:t>
                      </a:r>
                      <a:r>
                        <a:rPr lang="en-US" sz="2000" dirty="0">
                          <a:cs typeface="Arial" pitchFamily="34" charset="0"/>
                        </a:rPr>
                        <a:t>about…</a:t>
                      </a:r>
                    </a:p>
                  </a:txBody>
                  <a:tcPr marT="91067" marB="9106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254">
                <a:tc>
                  <a:txBody>
                    <a:bodyPr/>
                    <a:lstStyle/>
                    <a:p>
                      <a:pPr marL="227013" lvl="1" indent="-225425" eaLnBrk="0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Wingdings" pitchFamily="34" charset="2"/>
                        <a:buChar char="û"/>
                      </a:pPr>
                      <a:r>
                        <a:rPr lang="en-US" sz="2000" dirty="0">
                          <a:cs typeface="Arial" pitchFamily="34" charset="0"/>
                        </a:rPr>
                        <a:t>How well people are doing in their work (job performance)</a:t>
                      </a:r>
                    </a:p>
                    <a:p>
                      <a:pPr marL="227013" lvl="1" indent="-225425" eaLnBrk="0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Wingdings" pitchFamily="34" charset="2"/>
                        <a:buChar char="û"/>
                      </a:pPr>
                      <a:r>
                        <a:rPr lang="en-US" sz="2000" dirty="0">
                          <a:cs typeface="Arial" pitchFamily="34" charset="0"/>
                        </a:rPr>
                        <a:t>How many people are required to do a particular job (staffing levels)</a:t>
                      </a:r>
                    </a:p>
                    <a:p>
                      <a:pPr marL="227013" lvl="1" indent="-225425" eaLnBrk="0" hangingPunct="0">
                        <a:lnSpc>
                          <a:spcPct val="90000"/>
                        </a:lnSpc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Wingdings" pitchFamily="34" charset="2"/>
                        <a:buChar char="û"/>
                      </a:pPr>
                      <a:r>
                        <a:rPr lang="en-US" sz="2000" noProof="1">
                          <a:cs typeface="Arial" pitchFamily="34" charset="0"/>
                        </a:rPr>
                        <a:t>Eliminating positions</a:t>
                      </a:r>
                    </a:p>
                  </a:txBody>
                  <a:tcPr marT="91067" marB="9106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58" name="TextBox 5">
            <a:extLst>
              <a:ext uri="{FF2B5EF4-FFF2-40B4-BE49-F238E27FC236}">
                <a16:creationId xmlns:a16="http://schemas.microsoft.com/office/drawing/2014/main" id="{89A0A5C6-13E0-15F5-CF4C-99ABAC6A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719763"/>
            <a:ext cx="829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           </a:t>
            </a:r>
            <a:r>
              <a:rPr lang="en-US" altLang="en-US" sz="2000" u="sng" dirty="0"/>
              <a:t>Study is about the position (what the job does), not the person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3B149F1-C6AE-4FCC-4205-DFC200DCC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      Steps in Class\Pay Study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3211294-FD98-D01A-8C75-8656187BDE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02485"/>
            <a:ext cx="4114800" cy="4386262"/>
          </a:xfrm>
        </p:spPr>
        <p:txBody>
          <a:bodyPr/>
          <a:lstStyle/>
          <a:p>
            <a:r>
              <a:rPr lang="en-US" altLang="en-US" b="1" dirty="0"/>
              <a:t>Identify Need</a:t>
            </a:r>
          </a:p>
          <a:p>
            <a:endParaRPr lang="en-US" altLang="en-US" b="1" dirty="0"/>
          </a:p>
          <a:p>
            <a:r>
              <a:rPr lang="en-US" altLang="en-US" b="1" dirty="0"/>
              <a:t>Employee Orientation</a:t>
            </a:r>
          </a:p>
          <a:p>
            <a:endParaRPr lang="en-US" altLang="en-US" b="1" dirty="0"/>
          </a:p>
          <a:p>
            <a:r>
              <a:rPr lang="en-US" altLang="en-US" b="1" dirty="0"/>
              <a:t>Questionnaires</a:t>
            </a:r>
          </a:p>
          <a:p>
            <a:endParaRPr lang="en-US" altLang="en-US" b="1" dirty="0"/>
          </a:p>
          <a:p>
            <a:r>
              <a:rPr lang="en-US" altLang="en-US" b="1" dirty="0"/>
              <a:t>Interviews</a:t>
            </a:r>
          </a:p>
          <a:p>
            <a:endParaRPr lang="en-US" altLang="en-US" b="1" dirty="0"/>
          </a:p>
          <a:p>
            <a:r>
              <a:rPr lang="en-US" altLang="en-US" b="1" dirty="0"/>
              <a:t>Salary Survey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59912636-9CF1-13B0-EB58-007AC8B76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0" y="1481138"/>
            <a:ext cx="4876800" cy="4525962"/>
          </a:xfrm>
        </p:spPr>
        <p:txBody>
          <a:bodyPr/>
          <a:lstStyle/>
          <a:p>
            <a:r>
              <a:rPr lang="en-US" altLang="en-US" b="1" dirty="0"/>
              <a:t>Analysis/Position Review</a:t>
            </a:r>
          </a:p>
          <a:p>
            <a:endParaRPr lang="en-US" altLang="en-US" b="1" dirty="0"/>
          </a:p>
          <a:p>
            <a:r>
              <a:rPr lang="en-US" altLang="en-US" b="1" dirty="0"/>
              <a:t>Complete Analysis &amp; Write Draft Report</a:t>
            </a:r>
          </a:p>
          <a:p>
            <a:endParaRPr lang="en-US" altLang="en-US" b="1" dirty="0"/>
          </a:p>
          <a:p>
            <a:r>
              <a:rPr lang="en-US" altLang="en-US" b="1" dirty="0"/>
              <a:t>Finalize Report</a:t>
            </a:r>
          </a:p>
          <a:p>
            <a:endParaRPr lang="en-US" altLang="en-US" b="1" dirty="0"/>
          </a:p>
          <a:p>
            <a:r>
              <a:rPr lang="en-US" altLang="en-US" b="1" dirty="0"/>
              <a:t>Write class specifications</a:t>
            </a:r>
          </a:p>
          <a:p>
            <a:endParaRPr lang="en-US" altLang="en-US" b="1" dirty="0"/>
          </a:p>
          <a:p>
            <a:r>
              <a:rPr lang="en-US" altLang="en-US" b="1" dirty="0"/>
              <a:t>Personnel Policy Update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Roanoke Rapids Study Powerpoint</Template>
  <TotalTime>35742</TotalTime>
  <Words>1628</Words>
  <Application>Microsoft Office PowerPoint</Application>
  <PresentationFormat>On-screen Show (4:3)</PresentationFormat>
  <Paragraphs>645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Town of Erwin Classification and Pay Study 2024-2025</vt:lpstr>
      <vt:lpstr>The MAPS Group              </vt:lpstr>
      <vt:lpstr>Clients Include</vt:lpstr>
      <vt:lpstr>PowerPoint Presentation</vt:lpstr>
      <vt:lpstr>What is a Class and Pay Study?</vt:lpstr>
      <vt:lpstr>Primary Goals of the Study</vt:lpstr>
      <vt:lpstr>Why Do A Classification Study?</vt:lpstr>
      <vt:lpstr>Understanding the Study</vt:lpstr>
      <vt:lpstr>      Steps in Class\Pay Study</vt:lpstr>
      <vt:lpstr>PowerPoint Presentation</vt:lpstr>
      <vt:lpstr>These are not classification factors:</vt:lpstr>
      <vt:lpstr> Job Analysis </vt:lpstr>
      <vt:lpstr> Market Study ……</vt:lpstr>
      <vt:lpstr> Market Survey Organizations</vt:lpstr>
      <vt:lpstr>PowerPoint Presentation</vt:lpstr>
      <vt:lpstr> Job Analysis </vt:lpstr>
      <vt:lpstr>Classifications by Grade (sample pay plan)</vt:lpstr>
      <vt:lpstr>PowerPoint Presentation</vt:lpstr>
      <vt:lpstr>Project Overview</vt:lpstr>
      <vt:lpstr>PowerPoint Presentation</vt:lpstr>
      <vt:lpstr>PowerPoint Presentation</vt:lpstr>
      <vt:lpstr>Implementation Options</vt:lpstr>
      <vt:lpstr>Compensation Structure</vt:lpstr>
      <vt:lpstr>Next Steps</vt:lpstr>
      <vt:lpstr>Final Goal </vt:lpstr>
      <vt:lpstr>Recommendations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Phillips</dc:creator>
  <cp:lastModifiedBy>Erika Phillips</cp:lastModifiedBy>
  <cp:revision>3</cp:revision>
  <cp:lastPrinted>2025-01-30T22:03:33Z</cp:lastPrinted>
  <dcterms:created xsi:type="dcterms:W3CDTF">2024-10-13T18:10:15Z</dcterms:created>
  <dcterms:modified xsi:type="dcterms:W3CDTF">2025-02-24T16:39:13Z</dcterms:modified>
</cp:coreProperties>
</file>